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320" r:id="rId4"/>
    <p:sldId id="321" r:id="rId5"/>
    <p:sldId id="322" r:id="rId6"/>
    <p:sldId id="265" r:id="rId7"/>
    <p:sldId id="323" r:id="rId8"/>
    <p:sldId id="305" r:id="rId9"/>
    <p:sldId id="319" r:id="rId10"/>
    <p:sldId id="306" r:id="rId11"/>
    <p:sldId id="308" r:id="rId12"/>
    <p:sldId id="309" r:id="rId13"/>
    <p:sldId id="272" r:id="rId14"/>
    <p:sldId id="310" r:id="rId15"/>
    <p:sldId id="313" r:id="rId16"/>
    <p:sldId id="291" r:id="rId17"/>
    <p:sldId id="317" r:id="rId18"/>
    <p:sldId id="318" r:id="rId19"/>
    <p:sldId id="296" r:id="rId20"/>
    <p:sldId id="269" r:id="rId21"/>
    <p:sldId id="285" r:id="rId22"/>
    <p:sldId id="324" r:id="rId23"/>
    <p:sldId id="325" r:id="rId24"/>
    <p:sldId id="326" r:id="rId25"/>
    <p:sldId id="327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83866" autoAdjust="0"/>
  </p:normalViewPr>
  <p:slideViewPr>
    <p:cSldViewPr>
      <p:cViewPr varScale="1">
        <p:scale>
          <a:sx n="65" d="100"/>
          <a:sy n="65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GPUMetric\PPoPP\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GPUMetric\PPoPP\PPoPP_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aTech\Research\GPUMetric\PPoPP\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pu_metric\SC_prep\DATA\DATA_T_Comp_Mem_Overlap_hyesoon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pu_metric\SC_prep\DATA\DATA_T_Comp_Mem_Overlap_hyesoon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woong%20Sim\Dropbox\gpu_metric\SC_prep\DATA\DATA_T_Comp_Mem_Overlap_hyesoon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spPr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sysClr val="windowText" lastClr="000000"/>
              </a:solidFill>
            </a:ln>
          </c:spPr>
          <c:invertIfNegative val="0"/>
          <c:cat>
            <c:multiLvlStrRef>
              <c:f>Motivation!$A$98:$B$105</c:f>
              <c:multiLvlStrCache>
                <c:ptCount val="8"/>
                <c:lvl>
                  <c:pt idx="0">
                    <c:v>Baseline</c:v>
                  </c:pt>
                  <c:pt idx="1">
                    <c:v>Shared Memory</c:v>
                  </c:pt>
                  <c:pt idx="2">
                    <c:v>SFU</c:v>
                  </c:pt>
                  <c:pt idx="3">
                    <c:v>Tight</c:v>
                  </c:pt>
                  <c:pt idx="4">
                    <c:v>UJAM</c:v>
                  </c:pt>
                  <c:pt idx="5">
                    <c:v>Shared Memory + SFU</c:v>
                  </c:pt>
                  <c:pt idx="6">
                    <c:v>Shared Memory + Tight</c:v>
                  </c:pt>
                  <c:pt idx="7">
                    <c:v>Shared Memory + UJAM</c:v>
                  </c:pt>
                </c:lvl>
                <c:lvl>
                  <c:pt idx="1">
                    <c:v>One Optimization</c:v>
                  </c:pt>
                  <c:pt idx="5">
                    <c:v>Shared Memory + Another</c:v>
                  </c:pt>
                </c:lvl>
              </c:multiLvlStrCache>
            </c:multiLvlStrRef>
          </c:cat>
          <c:val>
            <c:numRef>
              <c:f>Motivation!$C$98:$C$105</c:f>
              <c:numCache>
                <c:formatCode>General</c:formatCode>
                <c:ptCount val="8"/>
                <c:pt idx="0">
                  <c:v>1</c:v>
                </c:pt>
                <c:pt idx="1">
                  <c:v>1.1813853918877231</c:v>
                </c:pt>
                <c:pt idx="2">
                  <c:v>1.2807773077234501</c:v>
                </c:pt>
                <c:pt idx="3">
                  <c:v>1.079077933430143</c:v>
                </c:pt>
                <c:pt idx="4">
                  <c:v>1.206635781519849</c:v>
                </c:pt>
                <c:pt idx="5">
                  <c:v>1.647988304789971</c:v>
                </c:pt>
                <c:pt idx="6">
                  <c:v>1.2079464356611009</c:v>
                </c:pt>
                <c:pt idx="7">
                  <c:v>1.374313092683966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77760"/>
        <c:axId val="37524608"/>
      </c:barChart>
      <c:catAx>
        <c:axId val="3747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37524608"/>
        <c:crosses val="autoZero"/>
        <c:auto val="1"/>
        <c:lblAlgn val="ctr"/>
        <c:lblOffset val="100"/>
        <c:noMultiLvlLbl val="0"/>
      </c:catAx>
      <c:valAx>
        <c:axId val="37524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Performance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4777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MB_ILP!$B$1</c:f>
              <c:strCache>
                <c:ptCount val="1"/>
                <c:pt idx="0">
                  <c:v>Actual</c:v>
                </c:pt>
              </c:strCache>
            </c:strRef>
          </c:tx>
          <c:spPr>
            <a:ln w="12700"/>
          </c:spPr>
          <c:marker>
            <c:symbol val="square"/>
            <c:size val="3"/>
            <c:spPr>
              <a:ln w="12700"/>
            </c:spPr>
          </c:marker>
          <c:val>
            <c:numRef>
              <c:f>MB_ILP!$B$2:$B$33</c:f>
              <c:numCache>
                <c:formatCode>General</c:formatCode>
                <c:ptCount val="32"/>
                <c:pt idx="0">
                  <c:v>21571.809000000001</c:v>
                </c:pt>
                <c:pt idx="1">
                  <c:v>10788.48</c:v>
                </c:pt>
                <c:pt idx="2">
                  <c:v>7193.9839999999986</c:v>
                </c:pt>
                <c:pt idx="3">
                  <c:v>5397.5680000000002</c:v>
                </c:pt>
                <c:pt idx="4">
                  <c:v>4318.7520000000004</c:v>
                </c:pt>
                <c:pt idx="5">
                  <c:v>3599.616</c:v>
                </c:pt>
                <c:pt idx="6">
                  <c:v>3107.2959999999998</c:v>
                </c:pt>
                <c:pt idx="7">
                  <c:v>2720.0639999999999</c:v>
                </c:pt>
                <c:pt idx="8">
                  <c:v>2451.7440000000001</c:v>
                </c:pt>
                <c:pt idx="9">
                  <c:v>2207.424</c:v>
                </c:pt>
                <c:pt idx="10">
                  <c:v>2047.7760000000001</c:v>
                </c:pt>
                <c:pt idx="11">
                  <c:v>1877.28</c:v>
                </c:pt>
                <c:pt idx="12">
                  <c:v>1732.5440000000001</c:v>
                </c:pt>
                <c:pt idx="13">
                  <c:v>1642.1120000000001</c:v>
                </c:pt>
                <c:pt idx="14">
                  <c:v>1532.768</c:v>
                </c:pt>
                <c:pt idx="15">
                  <c:v>1425.7919999999999</c:v>
                </c:pt>
                <c:pt idx="16">
                  <c:v>1444.288</c:v>
                </c:pt>
                <c:pt idx="17">
                  <c:v>1364.96</c:v>
                </c:pt>
                <c:pt idx="18">
                  <c:v>1385.952</c:v>
                </c:pt>
                <c:pt idx="19">
                  <c:v>1315.808</c:v>
                </c:pt>
                <c:pt idx="20">
                  <c:v>1361.3440000000001</c:v>
                </c:pt>
                <c:pt idx="21">
                  <c:v>1311.008</c:v>
                </c:pt>
                <c:pt idx="22">
                  <c:v>1344.0640000000001</c:v>
                </c:pt>
                <c:pt idx="23">
                  <c:v>1290.4639999999999</c:v>
                </c:pt>
                <c:pt idx="24">
                  <c:v>1346.1120000000001</c:v>
                </c:pt>
                <c:pt idx="25">
                  <c:v>1320.288</c:v>
                </c:pt>
                <c:pt idx="26">
                  <c:v>1353.056</c:v>
                </c:pt>
                <c:pt idx="27">
                  <c:v>1307.424</c:v>
                </c:pt>
                <c:pt idx="28">
                  <c:v>1358.0160000000001</c:v>
                </c:pt>
                <c:pt idx="29">
                  <c:v>1295.232</c:v>
                </c:pt>
                <c:pt idx="30">
                  <c:v>1362.2080000000001</c:v>
                </c:pt>
                <c:pt idx="31">
                  <c:v>1308.9280000000001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MB_ILP!$C$1</c:f>
              <c:strCache>
                <c:ptCount val="1"/>
                <c:pt idx="0">
                  <c:v>Model (MWP-CWP)</c:v>
                </c:pt>
              </c:strCache>
            </c:strRef>
          </c:tx>
          <c:spPr>
            <a:ln w="28575"/>
          </c:spPr>
          <c:marker>
            <c:symbol val="triangle"/>
            <c:size val="4"/>
            <c:spPr>
              <a:ln w="28575"/>
            </c:spPr>
          </c:marker>
          <c:val>
            <c:numRef>
              <c:f>MB_ILP!$C$2:$C$33</c:f>
              <c:numCache>
                <c:formatCode>General</c:formatCode>
                <c:ptCount val="32"/>
                <c:pt idx="0">
                  <c:v>1261.9269999999999</c:v>
                </c:pt>
                <c:pt idx="1">
                  <c:v>1261.9570000000001</c:v>
                </c:pt>
                <c:pt idx="2">
                  <c:v>1261.9849999999999</c:v>
                </c:pt>
                <c:pt idx="3">
                  <c:v>1262.2239999999999</c:v>
                </c:pt>
                <c:pt idx="4">
                  <c:v>1262.153</c:v>
                </c:pt>
                <c:pt idx="5">
                  <c:v>1262.0730000000001</c:v>
                </c:pt>
                <c:pt idx="6">
                  <c:v>1262.2080000000001</c:v>
                </c:pt>
                <c:pt idx="7">
                  <c:v>1262.3440000000001</c:v>
                </c:pt>
                <c:pt idx="8">
                  <c:v>1262.769</c:v>
                </c:pt>
                <c:pt idx="9">
                  <c:v>1262.809</c:v>
                </c:pt>
                <c:pt idx="10">
                  <c:v>1263.011</c:v>
                </c:pt>
                <c:pt idx="11">
                  <c:v>1262.835</c:v>
                </c:pt>
                <c:pt idx="12">
                  <c:v>1262.2639999999999</c:v>
                </c:pt>
                <c:pt idx="13">
                  <c:v>1263.097</c:v>
                </c:pt>
                <c:pt idx="14">
                  <c:v>1262.94</c:v>
                </c:pt>
                <c:pt idx="15">
                  <c:v>1263.395</c:v>
                </c:pt>
                <c:pt idx="16">
                  <c:v>1263.7190000000001</c:v>
                </c:pt>
                <c:pt idx="17">
                  <c:v>1263.0429999999999</c:v>
                </c:pt>
                <c:pt idx="18">
                  <c:v>1263.5519999999999</c:v>
                </c:pt>
                <c:pt idx="19">
                  <c:v>1263.1130000000001</c:v>
                </c:pt>
                <c:pt idx="20">
                  <c:v>1264.0160000000001</c:v>
                </c:pt>
                <c:pt idx="21">
                  <c:v>1263.298</c:v>
                </c:pt>
                <c:pt idx="22">
                  <c:v>1262.683</c:v>
                </c:pt>
                <c:pt idx="23">
                  <c:v>1264.4100000000001</c:v>
                </c:pt>
                <c:pt idx="24">
                  <c:v>1264.2739999999999</c:v>
                </c:pt>
                <c:pt idx="25">
                  <c:v>1262.6030000000001</c:v>
                </c:pt>
                <c:pt idx="26">
                  <c:v>1263.279</c:v>
                </c:pt>
                <c:pt idx="27">
                  <c:v>1264.9459999999999</c:v>
                </c:pt>
                <c:pt idx="28">
                  <c:v>1263.3710000000001</c:v>
                </c:pt>
                <c:pt idx="29">
                  <c:v>1263.33</c:v>
                </c:pt>
                <c:pt idx="30">
                  <c:v>1263.808</c:v>
                </c:pt>
                <c:pt idx="31">
                  <c:v>1263.895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MB_ILP!$D$1</c:f>
              <c:strCache>
                <c:ptCount val="1"/>
                <c:pt idx="0">
                  <c:v>Model (New)</c:v>
                </c:pt>
              </c:strCache>
            </c:strRef>
          </c:tx>
          <c:spPr>
            <a:ln w="12700"/>
          </c:spPr>
          <c:marker>
            <c:symbol val="x"/>
            <c:size val="4"/>
            <c:spPr>
              <a:ln w="12700"/>
            </c:spPr>
          </c:marker>
          <c:val>
            <c:numRef>
              <c:f>MB_ILP!$D$2:$D$33</c:f>
              <c:numCache>
                <c:formatCode>General</c:formatCode>
                <c:ptCount val="32"/>
                <c:pt idx="0">
                  <c:v>22707.81</c:v>
                </c:pt>
                <c:pt idx="1">
                  <c:v>11354.168</c:v>
                </c:pt>
                <c:pt idx="2">
                  <c:v>7569.5690000000004</c:v>
                </c:pt>
                <c:pt idx="3">
                  <c:v>5678.2579999999998</c:v>
                </c:pt>
                <c:pt idx="4">
                  <c:v>4542.3630000000003</c:v>
                </c:pt>
                <c:pt idx="5">
                  <c:v>3784.9409999999998</c:v>
                </c:pt>
                <c:pt idx="6">
                  <c:v>3254.2359999999999</c:v>
                </c:pt>
                <c:pt idx="7">
                  <c:v>2839.4070000000002</c:v>
                </c:pt>
                <c:pt idx="8">
                  <c:v>2539.96</c:v>
                </c:pt>
                <c:pt idx="9">
                  <c:v>2272.3739999999998</c:v>
                </c:pt>
                <c:pt idx="10">
                  <c:v>2084.9409999999998</c:v>
                </c:pt>
                <c:pt idx="11">
                  <c:v>1919.037</c:v>
                </c:pt>
                <c:pt idx="12">
                  <c:v>1765.9680000000001</c:v>
                </c:pt>
                <c:pt idx="13">
                  <c:v>1655.2239999999999</c:v>
                </c:pt>
                <c:pt idx="14">
                  <c:v>1532.893</c:v>
                </c:pt>
                <c:pt idx="15">
                  <c:v>1443.3779999999999</c:v>
                </c:pt>
                <c:pt idx="16">
                  <c:v>1424.4829999999999</c:v>
                </c:pt>
                <c:pt idx="17">
                  <c:v>1317.4480000000001</c:v>
                </c:pt>
                <c:pt idx="18">
                  <c:v>1263.17</c:v>
                </c:pt>
                <c:pt idx="19">
                  <c:v>1262.73</c:v>
                </c:pt>
                <c:pt idx="20">
                  <c:v>1263.634</c:v>
                </c:pt>
                <c:pt idx="21">
                  <c:v>1262.915</c:v>
                </c:pt>
                <c:pt idx="22">
                  <c:v>1262.3</c:v>
                </c:pt>
                <c:pt idx="23">
                  <c:v>1264.028</c:v>
                </c:pt>
                <c:pt idx="24">
                  <c:v>1263.8910000000001</c:v>
                </c:pt>
                <c:pt idx="25">
                  <c:v>1262.221</c:v>
                </c:pt>
                <c:pt idx="26">
                  <c:v>1262.896</c:v>
                </c:pt>
                <c:pt idx="27">
                  <c:v>1264.5630000000001</c:v>
                </c:pt>
                <c:pt idx="28">
                  <c:v>1262.9880000000001</c:v>
                </c:pt>
                <c:pt idx="29">
                  <c:v>1262.9480000000001</c:v>
                </c:pt>
                <c:pt idx="30">
                  <c:v>1263.425</c:v>
                </c:pt>
                <c:pt idx="31">
                  <c:v>1263.5119999999999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22016"/>
        <c:axId val="78267904"/>
      </c:lineChart>
      <c:catAx>
        <c:axId val="7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ILP X TLP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8267904"/>
        <c:crosses val="autoZero"/>
        <c:auto val="1"/>
        <c:lblAlgn val="ctr"/>
        <c:lblOffset val="100"/>
        <c:noMultiLvlLbl val="0"/>
      </c:catAx>
      <c:valAx>
        <c:axId val="78267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 ExecutionTime (msec)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73222016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556351706036745"/>
          <c:y val="0.10788948256467901"/>
          <c:w val="0.37464016997875299"/>
          <c:h val="0.267343613298338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'SFU Contention'!$B$15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val>
            <c:numRef>
              <c:f>'SFU Contention'!$B$16:$B$22</c:f>
              <c:numCache>
                <c:formatCode>General</c:formatCode>
                <c:ptCount val="7"/>
                <c:pt idx="0">
                  <c:v>140.80146900000011</c:v>
                </c:pt>
                <c:pt idx="1">
                  <c:v>154.855422</c:v>
                </c:pt>
                <c:pt idx="2">
                  <c:v>163.88696900000011</c:v>
                </c:pt>
                <c:pt idx="3">
                  <c:v>241.90207799999999</c:v>
                </c:pt>
                <c:pt idx="4">
                  <c:v>324.59428100000002</c:v>
                </c:pt>
                <c:pt idx="5">
                  <c:v>404.66731199999992</c:v>
                </c:pt>
                <c:pt idx="6">
                  <c:v>483.87099999999992</c:v>
                </c:pt>
              </c:numCache>
            </c:numRef>
          </c:val>
        </c:ser>
        <c:ser>
          <c:idx val="2"/>
          <c:order val="1"/>
          <c:tx>
            <c:strRef>
              <c:f>'SFU Contention'!$C$15</c:f>
              <c:strCache>
                <c:ptCount val="1"/>
                <c:pt idx="0">
                  <c:v>Model (MWP-CWP)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val>
            <c:numRef>
              <c:f>'SFU Contention'!$C$16:$C$22</c:f>
              <c:numCache>
                <c:formatCode>General</c:formatCode>
                <c:ptCount val="7"/>
                <c:pt idx="0">
                  <c:v>120.301847</c:v>
                </c:pt>
                <c:pt idx="1">
                  <c:v>130.31079</c:v>
                </c:pt>
                <c:pt idx="2">
                  <c:v>136.42067499999999</c:v>
                </c:pt>
                <c:pt idx="3">
                  <c:v>150.33680000000001</c:v>
                </c:pt>
                <c:pt idx="4">
                  <c:v>160.35519300000001</c:v>
                </c:pt>
                <c:pt idx="5">
                  <c:v>209.69004899999999</c:v>
                </c:pt>
                <c:pt idx="6">
                  <c:v>258.31958300000002</c:v>
                </c:pt>
              </c:numCache>
            </c:numRef>
          </c:val>
        </c:ser>
        <c:ser>
          <c:idx val="3"/>
          <c:order val="2"/>
          <c:tx>
            <c:strRef>
              <c:f>'SFU Contention'!$D$15</c:f>
              <c:strCache>
                <c:ptCount val="1"/>
                <c:pt idx="0">
                  <c:v>Model (New)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val>
            <c:numRef>
              <c:f>'SFU Contention'!$D$16:$D$22</c:f>
              <c:numCache>
                <c:formatCode>General</c:formatCode>
                <c:ptCount val="7"/>
                <c:pt idx="0">
                  <c:v>120.28807999999999</c:v>
                </c:pt>
                <c:pt idx="1">
                  <c:v>136.97134500000001</c:v>
                </c:pt>
                <c:pt idx="2">
                  <c:v>162.36509699999999</c:v>
                </c:pt>
                <c:pt idx="3">
                  <c:v>210.39631499999999</c:v>
                </c:pt>
                <c:pt idx="4">
                  <c:v>267.13748300000009</c:v>
                </c:pt>
                <c:pt idx="5">
                  <c:v>376.54372999999993</c:v>
                </c:pt>
                <c:pt idx="6">
                  <c:v>498.59294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57888"/>
        <c:axId val="115127424"/>
      </c:barChart>
      <c:catAx>
        <c:axId val="113957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of SFU </a:t>
                </a:r>
                <a:r>
                  <a:rPr lang="en-US" dirty="0" smtClean="0"/>
                  <a:t>insts. </a:t>
                </a:r>
                <a:r>
                  <a:rPr lang="en-US" dirty="0"/>
                  <a:t>per eight FMA </a:t>
                </a:r>
                <a:r>
                  <a:rPr lang="en-US" dirty="0" smtClean="0"/>
                  <a:t>insts.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15127424"/>
        <c:crosses val="autoZero"/>
        <c:auto val="1"/>
        <c:lblAlgn val="ctr"/>
        <c:lblOffset val="100"/>
        <c:noMultiLvlLbl val="0"/>
      </c:catAx>
      <c:valAx>
        <c:axId val="115127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957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4681102362205"/>
          <c:y val="0.118977535896248"/>
          <c:w val="0.32698556430446202"/>
          <c:h val="0.25115157480314998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PPoPP_Final!$AI$1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PPoPP_Final!$AH$2:$AH$45</c:f>
              <c:strCache>
                <c:ptCount val="44"/>
                <c:pt idx="0">
                  <c:v>pref</c:v>
                </c:pt>
                <c:pt idx="1">
                  <c:v>pref_rsqrt</c:v>
                </c:pt>
                <c:pt idx="2">
                  <c:v>rsqrt</c:v>
                </c:pt>
                <c:pt idx="3">
                  <c:v>rsqrt_tight</c:v>
                </c:pt>
                <c:pt idx="4">
                  <c:v>shmem</c:v>
                </c:pt>
                <c:pt idx="5">
                  <c:v>shmem_pref_rsqrt_tight</c:v>
                </c:pt>
                <c:pt idx="6">
                  <c:v>shmem_pref_ujam_rsqrt_tight</c:v>
                </c:pt>
                <c:pt idx="7">
                  <c:v>shmem_rsqrt</c:v>
                </c:pt>
                <c:pt idx="8">
                  <c:v>shmem_rsqrt_tight</c:v>
                </c:pt>
                <c:pt idx="9">
                  <c:v>shmem_tight</c:v>
                </c:pt>
                <c:pt idx="10">
                  <c:v>shmem_trans</c:v>
                </c:pt>
                <c:pt idx="11">
                  <c:v>shmem_trans_pref_ujam_rsqrt_tight</c:v>
                </c:pt>
                <c:pt idx="12">
                  <c:v>shmem_trans_rsqrt</c:v>
                </c:pt>
                <c:pt idx="13">
                  <c:v>shmem_trans_rsqrt_tight</c:v>
                </c:pt>
                <c:pt idx="14">
                  <c:v>shmem_trans_tight</c:v>
                </c:pt>
                <c:pt idx="15">
                  <c:v>shmem_trans_ujam</c:v>
                </c:pt>
                <c:pt idx="16">
                  <c:v>shmem_trans_ujam_rsqrt</c:v>
                </c:pt>
                <c:pt idx="17">
                  <c:v>shmem_trans_ujam_rsqrt_tight</c:v>
                </c:pt>
                <c:pt idx="18">
                  <c:v>shmem_trans_ujam_tight</c:v>
                </c:pt>
                <c:pt idx="19">
                  <c:v>shmem_ujam</c:v>
                </c:pt>
                <c:pt idx="20">
                  <c:v>shmem_ujam_rsqrt</c:v>
                </c:pt>
                <c:pt idx="21">
                  <c:v>shmem_ujam_rsqrt_tight</c:v>
                </c:pt>
                <c:pt idx="22">
                  <c:v>shmem_ujam_tight</c:v>
                </c:pt>
                <c:pt idx="23">
                  <c:v>tight</c:v>
                </c:pt>
                <c:pt idx="24">
                  <c:v>ujam</c:v>
                </c:pt>
                <c:pt idx="25">
                  <c:v>ujam_rsqrt</c:v>
                </c:pt>
                <c:pt idx="26">
                  <c:v>ujam_rsqrt_tight</c:v>
                </c:pt>
                <c:pt idx="27">
                  <c:v>ujam_tight</c:v>
                </c:pt>
                <c:pt idx="28">
                  <c:v>vecpack</c:v>
                </c:pt>
                <c:pt idx="29">
                  <c:v>vecpack_pref</c:v>
                </c:pt>
                <c:pt idx="30">
                  <c:v>vecpack_pref_rsqrt</c:v>
                </c:pt>
                <c:pt idx="31">
                  <c:v>vecpack_pref_ujam</c:v>
                </c:pt>
                <c:pt idx="32">
                  <c:v>vecpack_pref_ujam_rsqrt</c:v>
                </c:pt>
                <c:pt idx="33">
                  <c:v>vecpack_rsqrt</c:v>
                </c:pt>
                <c:pt idx="34">
                  <c:v>vecpack_shmem</c:v>
                </c:pt>
                <c:pt idx="35">
                  <c:v>vecpack_shmem_pref_rsqrt</c:v>
                </c:pt>
                <c:pt idx="36">
                  <c:v>vecpack_shmem_pref_ujam_rsqrt</c:v>
                </c:pt>
                <c:pt idx="37">
                  <c:v>vecpack_shmem_rsqrt</c:v>
                </c:pt>
                <c:pt idx="38">
                  <c:v>vecpack_shmem_trans</c:v>
                </c:pt>
                <c:pt idx="39">
                  <c:v>vecpack_shmem_trans_pref_rsqrt</c:v>
                </c:pt>
                <c:pt idx="40">
                  <c:v>vecpack_shmem_trans_rsqrt</c:v>
                </c:pt>
                <c:pt idx="41">
                  <c:v>vecpack_shmem_trans_ujam_rsqrt</c:v>
                </c:pt>
                <c:pt idx="42">
                  <c:v>vecpack_shmem_ujam_rsqrt</c:v>
                </c:pt>
                <c:pt idx="43">
                  <c:v>vecpack_ujam</c:v>
                </c:pt>
              </c:strCache>
            </c:strRef>
          </c:cat>
          <c:val>
            <c:numRef>
              <c:f>PPoPP_Final!$AI$2:$AI$45</c:f>
              <c:numCache>
                <c:formatCode>General</c:formatCode>
                <c:ptCount val="44"/>
                <c:pt idx="0">
                  <c:v>1.0778633542195279</c:v>
                </c:pt>
                <c:pt idx="1">
                  <c:v>1.345236832688488</c:v>
                </c:pt>
                <c:pt idx="2">
                  <c:v>1.234931219006528</c:v>
                </c:pt>
                <c:pt idx="3">
                  <c:v>1.224181092617119</c:v>
                </c:pt>
                <c:pt idx="4">
                  <c:v>1.2369607349631939</c:v>
                </c:pt>
                <c:pt idx="5">
                  <c:v>1.586033189884714</c:v>
                </c:pt>
                <c:pt idx="6">
                  <c:v>1.91451476820739</c:v>
                </c:pt>
                <c:pt idx="7">
                  <c:v>1.567303051071649</c:v>
                </c:pt>
                <c:pt idx="8">
                  <c:v>1.549827778454133</c:v>
                </c:pt>
                <c:pt idx="9">
                  <c:v>1.191407123700146</c:v>
                </c:pt>
                <c:pt idx="10">
                  <c:v>1.2966080100367221</c:v>
                </c:pt>
                <c:pt idx="11">
                  <c:v>2.325231697466247</c:v>
                </c:pt>
                <c:pt idx="12">
                  <c:v>1.9207644989920301</c:v>
                </c:pt>
                <c:pt idx="13">
                  <c:v>1.9174494560486079</c:v>
                </c:pt>
                <c:pt idx="14">
                  <c:v>1.3022838065411999</c:v>
                </c:pt>
                <c:pt idx="15">
                  <c:v>1.381440528401378</c:v>
                </c:pt>
                <c:pt idx="16">
                  <c:v>2.1129204767905261</c:v>
                </c:pt>
                <c:pt idx="17">
                  <c:v>2.3211955012039538</c:v>
                </c:pt>
                <c:pt idx="18">
                  <c:v>1.4170054867556769</c:v>
                </c:pt>
                <c:pt idx="19">
                  <c:v>1.3514167511396671</c:v>
                </c:pt>
                <c:pt idx="20">
                  <c:v>1.65125211073306</c:v>
                </c:pt>
                <c:pt idx="21">
                  <c:v>1.871271145696356</c:v>
                </c:pt>
                <c:pt idx="22">
                  <c:v>1.326010629076952</c:v>
                </c:pt>
                <c:pt idx="23">
                  <c:v>0.98533374278625596</c:v>
                </c:pt>
                <c:pt idx="24">
                  <c:v>1.2223004443409189</c:v>
                </c:pt>
                <c:pt idx="25">
                  <c:v>1.622237383200787</c:v>
                </c:pt>
                <c:pt idx="26">
                  <c:v>1.6234637329327319</c:v>
                </c:pt>
                <c:pt idx="27">
                  <c:v>1.238025154618327</c:v>
                </c:pt>
                <c:pt idx="28">
                  <c:v>1.28785079905599</c:v>
                </c:pt>
                <c:pt idx="29">
                  <c:v>1.2591382245735121</c:v>
                </c:pt>
                <c:pt idx="30">
                  <c:v>1.6803910253263901</c:v>
                </c:pt>
                <c:pt idx="31">
                  <c:v>1.6924849099202881</c:v>
                </c:pt>
                <c:pt idx="32">
                  <c:v>2.6575726310728132</c:v>
                </c:pt>
                <c:pt idx="33">
                  <c:v>1.765539782413756</c:v>
                </c:pt>
                <c:pt idx="34">
                  <c:v>1.5114870153305939</c:v>
                </c:pt>
                <c:pt idx="35">
                  <c:v>2.274794052188498</c:v>
                </c:pt>
                <c:pt idx="36">
                  <c:v>2.9458805130749912</c:v>
                </c:pt>
                <c:pt idx="37">
                  <c:v>2.2155474700663418</c:v>
                </c:pt>
                <c:pt idx="38">
                  <c:v>1.418702088300352</c:v>
                </c:pt>
                <c:pt idx="39">
                  <c:v>1.888136286580488</c:v>
                </c:pt>
                <c:pt idx="40">
                  <c:v>1.8642905404333741</c:v>
                </c:pt>
                <c:pt idx="41">
                  <c:v>2.456447398393748</c:v>
                </c:pt>
                <c:pt idx="42">
                  <c:v>2.9552126231313451</c:v>
                </c:pt>
                <c:pt idx="43">
                  <c:v>1.6438132406728021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5120"/>
        <c:axId val="5105920"/>
      </c:lineChart>
      <c:catAx>
        <c:axId val="2805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Optimizations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105920"/>
        <c:crosses val="autoZero"/>
        <c:auto val="1"/>
        <c:lblAlgn val="ctr"/>
        <c:lblOffset val="100"/>
        <c:noMultiLvlLbl val="0"/>
      </c:catAx>
      <c:valAx>
        <c:axId val="5105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no optimizations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805120"/>
        <c:crosses val="autoZero"/>
        <c:crossBetween val="between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</a:ln>
        <a:effectLst/>
      </c:spPr>
    </c:plotArea>
    <c:legend>
      <c:legendPos val="t"/>
      <c:layout/>
      <c:overlay val="1"/>
      <c:spPr>
        <a:solidFill>
          <a:sysClr val="window" lastClr="FFFFFF"/>
        </a:solidFill>
        <a:ln>
          <a:solidFill>
            <a:schemeClr val="tx2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PPoPP_Final!$AI$1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ln>
                <a:solidFill>
                  <a:schemeClr val="tx2"/>
                </a:solidFill>
              </a:ln>
            </c:spPr>
          </c:marker>
          <c:cat>
            <c:strRef>
              <c:f>PPoPP_Final!$AH$2:$AH$45</c:f>
              <c:strCache>
                <c:ptCount val="44"/>
                <c:pt idx="0">
                  <c:v>pref</c:v>
                </c:pt>
                <c:pt idx="1">
                  <c:v>pref_rsqrt</c:v>
                </c:pt>
                <c:pt idx="2">
                  <c:v>rsqrt</c:v>
                </c:pt>
                <c:pt idx="3">
                  <c:v>rsqrt_tight</c:v>
                </c:pt>
                <c:pt idx="4">
                  <c:v>shmem</c:v>
                </c:pt>
                <c:pt idx="5">
                  <c:v>shmem_pref_rsqrt_tight</c:v>
                </c:pt>
                <c:pt idx="6">
                  <c:v>shmem_pref_ujam_rsqrt_tight</c:v>
                </c:pt>
                <c:pt idx="7">
                  <c:v>shmem_rsqrt</c:v>
                </c:pt>
                <c:pt idx="8">
                  <c:v>shmem_rsqrt_tight</c:v>
                </c:pt>
                <c:pt idx="9">
                  <c:v>shmem_tight</c:v>
                </c:pt>
                <c:pt idx="10">
                  <c:v>shmem_trans</c:v>
                </c:pt>
                <c:pt idx="11">
                  <c:v>shmem_trans_pref_ujam_rsqrt_tight</c:v>
                </c:pt>
                <c:pt idx="12">
                  <c:v>shmem_trans_rsqrt</c:v>
                </c:pt>
                <c:pt idx="13">
                  <c:v>shmem_trans_rsqrt_tight</c:v>
                </c:pt>
                <c:pt idx="14">
                  <c:v>shmem_trans_tight</c:v>
                </c:pt>
                <c:pt idx="15">
                  <c:v>shmem_trans_ujam</c:v>
                </c:pt>
                <c:pt idx="16">
                  <c:v>shmem_trans_ujam_rsqrt</c:v>
                </c:pt>
                <c:pt idx="17">
                  <c:v>shmem_trans_ujam_rsqrt_tight</c:v>
                </c:pt>
                <c:pt idx="18">
                  <c:v>shmem_trans_ujam_tight</c:v>
                </c:pt>
                <c:pt idx="19">
                  <c:v>shmem_ujam</c:v>
                </c:pt>
                <c:pt idx="20">
                  <c:v>shmem_ujam_rsqrt</c:v>
                </c:pt>
                <c:pt idx="21">
                  <c:v>shmem_ujam_rsqrt_tight</c:v>
                </c:pt>
                <c:pt idx="22">
                  <c:v>shmem_ujam_tight</c:v>
                </c:pt>
                <c:pt idx="23">
                  <c:v>tight</c:v>
                </c:pt>
                <c:pt idx="24">
                  <c:v>ujam</c:v>
                </c:pt>
                <c:pt idx="25">
                  <c:v>ujam_rsqrt</c:v>
                </c:pt>
                <c:pt idx="26">
                  <c:v>ujam_rsqrt_tight</c:v>
                </c:pt>
                <c:pt idx="27">
                  <c:v>ujam_tight</c:v>
                </c:pt>
                <c:pt idx="28">
                  <c:v>vecpack</c:v>
                </c:pt>
                <c:pt idx="29">
                  <c:v>vecpack_pref</c:v>
                </c:pt>
                <c:pt idx="30">
                  <c:v>vecpack_pref_rsqrt</c:v>
                </c:pt>
                <c:pt idx="31">
                  <c:v>vecpack_pref_ujam</c:v>
                </c:pt>
                <c:pt idx="32">
                  <c:v>vecpack_pref_ujam_rsqrt</c:v>
                </c:pt>
                <c:pt idx="33">
                  <c:v>vecpack_rsqrt</c:v>
                </c:pt>
                <c:pt idx="34">
                  <c:v>vecpack_shmem</c:v>
                </c:pt>
                <c:pt idx="35">
                  <c:v>vecpack_shmem_pref_rsqrt</c:v>
                </c:pt>
                <c:pt idx="36">
                  <c:v>vecpack_shmem_pref_ujam_rsqrt</c:v>
                </c:pt>
                <c:pt idx="37">
                  <c:v>vecpack_shmem_rsqrt</c:v>
                </c:pt>
                <c:pt idx="38">
                  <c:v>vecpack_shmem_trans</c:v>
                </c:pt>
                <c:pt idx="39">
                  <c:v>vecpack_shmem_trans_pref_rsqrt</c:v>
                </c:pt>
                <c:pt idx="40">
                  <c:v>vecpack_shmem_trans_rsqrt</c:v>
                </c:pt>
                <c:pt idx="41">
                  <c:v>vecpack_shmem_trans_ujam_rsqrt</c:v>
                </c:pt>
                <c:pt idx="42">
                  <c:v>vecpack_shmem_ujam_rsqrt</c:v>
                </c:pt>
                <c:pt idx="43">
                  <c:v>vecpack_ujam</c:v>
                </c:pt>
              </c:strCache>
            </c:strRef>
          </c:cat>
          <c:val>
            <c:numRef>
              <c:f>PPoPP_Final!$AI$2:$AI$45</c:f>
              <c:numCache>
                <c:formatCode>General</c:formatCode>
                <c:ptCount val="44"/>
                <c:pt idx="0">
                  <c:v>1.0778633542195279</c:v>
                </c:pt>
                <c:pt idx="1">
                  <c:v>1.345236832688488</c:v>
                </c:pt>
                <c:pt idx="2">
                  <c:v>1.234931219006528</c:v>
                </c:pt>
                <c:pt idx="3">
                  <c:v>1.224181092617119</c:v>
                </c:pt>
                <c:pt idx="4">
                  <c:v>1.2369607349631939</c:v>
                </c:pt>
                <c:pt idx="5">
                  <c:v>1.586033189884714</c:v>
                </c:pt>
                <c:pt idx="6">
                  <c:v>1.91451476820739</c:v>
                </c:pt>
                <c:pt idx="7">
                  <c:v>1.567303051071649</c:v>
                </c:pt>
                <c:pt idx="8">
                  <c:v>1.549827778454133</c:v>
                </c:pt>
                <c:pt idx="9">
                  <c:v>1.191407123700146</c:v>
                </c:pt>
                <c:pt idx="10">
                  <c:v>1.2966080100367221</c:v>
                </c:pt>
                <c:pt idx="11">
                  <c:v>2.325231697466247</c:v>
                </c:pt>
                <c:pt idx="12">
                  <c:v>1.9207644989920301</c:v>
                </c:pt>
                <c:pt idx="13">
                  <c:v>1.9174494560486079</c:v>
                </c:pt>
                <c:pt idx="14">
                  <c:v>1.3022838065411999</c:v>
                </c:pt>
                <c:pt idx="15">
                  <c:v>1.381440528401378</c:v>
                </c:pt>
                <c:pt idx="16">
                  <c:v>2.1129204767905261</c:v>
                </c:pt>
                <c:pt idx="17">
                  <c:v>2.3211955012039538</c:v>
                </c:pt>
                <c:pt idx="18">
                  <c:v>1.4170054867556769</c:v>
                </c:pt>
                <c:pt idx="19">
                  <c:v>1.3514167511396671</c:v>
                </c:pt>
                <c:pt idx="20">
                  <c:v>1.65125211073306</c:v>
                </c:pt>
                <c:pt idx="21">
                  <c:v>1.871271145696356</c:v>
                </c:pt>
                <c:pt idx="22">
                  <c:v>1.326010629076952</c:v>
                </c:pt>
                <c:pt idx="23">
                  <c:v>0.98533374278625596</c:v>
                </c:pt>
                <c:pt idx="24">
                  <c:v>1.2223004443409189</c:v>
                </c:pt>
                <c:pt idx="25">
                  <c:v>1.622237383200787</c:v>
                </c:pt>
                <c:pt idx="26">
                  <c:v>1.6234637329327319</c:v>
                </c:pt>
                <c:pt idx="27">
                  <c:v>1.238025154618327</c:v>
                </c:pt>
                <c:pt idx="28">
                  <c:v>1.28785079905599</c:v>
                </c:pt>
                <c:pt idx="29">
                  <c:v>1.2591382245735121</c:v>
                </c:pt>
                <c:pt idx="30">
                  <c:v>1.6803910253263901</c:v>
                </c:pt>
                <c:pt idx="31">
                  <c:v>1.6924849099202881</c:v>
                </c:pt>
                <c:pt idx="32">
                  <c:v>2.6575726310728132</c:v>
                </c:pt>
                <c:pt idx="33">
                  <c:v>1.765539782413756</c:v>
                </c:pt>
                <c:pt idx="34">
                  <c:v>1.5114870153305939</c:v>
                </c:pt>
                <c:pt idx="35">
                  <c:v>2.274794052188498</c:v>
                </c:pt>
                <c:pt idx="36">
                  <c:v>2.9458805130749912</c:v>
                </c:pt>
                <c:pt idx="37">
                  <c:v>2.2155474700663418</c:v>
                </c:pt>
                <c:pt idx="38">
                  <c:v>1.418702088300352</c:v>
                </c:pt>
                <c:pt idx="39">
                  <c:v>1.888136286580488</c:v>
                </c:pt>
                <c:pt idx="40">
                  <c:v>1.8642905404333741</c:v>
                </c:pt>
                <c:pt idx="41">
                  <c:v>2.456447398393748</c:v>
                </c:pt>
                <c:pt idx="42">
                  <c:v>2.9552126231313451</c:v>
                </c:pt>
                <c:pt idx="43">
                  <c:v>1.6438132406728021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PPoPP_Final!$AJ$1</c:f>
              <c:strCache>
                <c:ptCount val="1"/>
                <c:pt idx="0">
                  <c:v>Prediction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c:spPr>
          </c:marker>
          <c:dPt>
            <c:idx val="21"/>
            <c:marker>
              <c:symbol val="square"/>
              <c:size val="5"/>
            </c:marker>
            <c:bubble3D val="0"/>
          </c:dPt>
          <c:cat>
            <c:strRef>
              <c:f>PPoPP_Final!$AH$2:$AH$45</c:f>
              <c:strCache>
                <c:ptCount val="44"/>
                <c:pt idx="0">
                  <c:v>pref</c:v>
                </c:pt>
                <c:pt idx="1">
                  <c:v>pref_rsqrt</c:v>
                </c:pt>
                <c:pt idx="2">
                  <c:v>rsqrt</c:v>
                </c:pt>
                <c:pt idx="3">
                  <c:v>rsqrt_tight</c:v>
                </c:pt>
                <c:pt idx="4">
                  <c:v>shmem</c:v>
                </c:pt>
                <c:pt idx="5">
                  <c:v>shmem_pref_rsqrt_tight</c:v>
                </c:pt>
                <c:pt idx="6">
                  <c:v>shmem_pref_ujam_rsqrt_tight</c:v>
                </c:pt>
                <c:pt idx="7">
                  <c:v>shmem_rsqrt</c:v>
                </c:pt>
                <c:pt idx="8">
                  <c:v>shmem_rsqrt_tight</c:v>
                </c:pt>
                <c:pt idx="9">
                  <c:v>shmem_tight</c:v>
                </c:pt>
                <c:pt idx="10">
                  <c:v>shmem_trans</c:v>
                </c:pt>
                <c:pt idx="11">
                  <c:v>shmem_trans_pref_ujam_rsqrt_tight</c:v>
                </c:pt>
                <c:pt idx="12">
                  <c:v>shmem_trans_rsqrt</c:v>
                </c:pt>
                <c:pt idx="13">
                  <c:v>shmem_trans_rsqrt_tight</c:v>
                </c:pt>
                <c:pt idx="14">
                  <c:v>shmem_trans_tight</c:v>
                </c:pt>
                <c:pt idx="15">
                  <c:v>shmem_trans_ujam</c:v>
                </c:pt>
                <c:pt idx="16">
                  <c:v>shmem_trans_ujam_rsqrt</c:v>
                </c:pt>
                <c:pt idx="17">
                  <c:v>shmem_trans_ujam_rsqrt_tight</c:v>
                </c:pt>
                <c:pt idx="18">
                  <c:v>shmem_trans_ujam_tight</c:v>
                </c:pt>
                <c:pt idx="19">
                  <c:v>shmem_ujam</c:v>
                </c:pt>
                <c:pt idx="20">
                  <c:v>shmem_ujam_rsqrt</c:v>
                </c:pt>
                <c:pt idx="21">
                  <c:v>shmem_ujam_rsqrt_tight</c:v>
                </c:pt>
                <c:pt idx="22">
                  <c:v>shmem_ujam_tight</c:v>
                </c:pt>
                <c:pt idx="23">
                  <c:v>tight</c:v>
                </c:pt>
                <c:pt idx="24">
                  <c:v>ujam</c:v>
                </c:pt>
                <c:pt idx="25">
                  <c:v>ujam_rsqrt</c:v>
                </c:pt>
                <c:pt idx="26">
                  <c:v>ujam_rsqrt_tight</c:v>
                </c:pt>
                <c:pt idx="27">
                  <c:v>ujam_tight</c:v>
                </c:pt>
                <c:pt idx="28">
                  <c:v>vecpack</c:v>
                </c:pt>
                <c:pt idx="29">
                  <c:v>vecpack_pref</c:v>
                </c:pt>
                <c:pt idx="30">
                  <c:v>vecpack_pref_rsqrt</c:v>
                </c:pt>
                <c:pt idx="31">
                  <c:v>vecpack_pref_ujam</c:v>
                </c:pt>
                <c:pt idx="32">
                  <c:v>vecpack_pref_ujam_rsqrt</c:v>
                </c:pt>
                <c:pt idx="33">
                  <c:v>vecpack_rsqrt</c:v>
                </c:pt>
                <c:pt idx="34">
                  <c:v>vecpack_shmem</c:v>
                </c:pt>
                <c:pt idx="35">
                  <c:v>vecpack_shmem_pref_rsqrt</c:v>
                </c:pt>
                <c:pt idx="36">
                  <c:v>vecpack_shmem_pref_ujam_rsqrt</c:v>
                </c:pt>
                <c:pt idx="37">
                  <c:v>vecpack_shmem_rsqrt</c:v>
                </c:pt>
                <c:pt idx="38">
                  <c:v>vecpack_shmem_trans</c:v>
                </c:pt>
                <c:pt idx="39">
                  <c:v>vecpack_shmem_trans_pref_rsqrt</c:v>
                </c:pt>
                <c:pt idx="40">
                  <c:v>vecpack_shmem_trans_rsqrt</c:v>
                </c:pt>
                <c:pt idx="41">
                  <c:v>vecpack_shmem_trans_ujam_rsqrt</c:v>
                </c:pt>
                <c:pt idx="42">
                  <c:v>vecpack_shmem_ujam_rsqrt</c:v>
                </c:pt>
                <c:pt idx="43">
                  <c:v>vecpack_ujam</c:v>
                </c:pt>
              </c:strCache>
            </c:strRef>
          </c:cat>
          <c:val>
            <c:numRef>
              <c:f>PPoPP_Final!$AJ$2:$AJ$45</c:f>
              <c:numCache>
                <c:formatCode>General</c:formatCode>
                <c:ptCount val="44"/>
                <c:pt idx="0">
                  <c:v>1.048180922465374</c:v>
                </c:pt>
                <c:pt idx="1">
                  <c:v>1.279788142813411</c:v>
                </c:pt>
                <c:pt idx="2">
                  <c:v>1.280806098890906</c:v>
                </c:pt>
                <c:pt idx="3">
                  <c:v>1.3933710223029201</c:v>
                </c:pt>
                <c:pt idx="4">
                  <c:v>1.105425111839005</c:v>
                </c:pt>
                <c:pt idx="5">
                  <c:v>1.2861628497379469</c:v>
                </c:pt>
                <c:pt idx="6">
                  <c:v>1.82804130540079</c:v>
                </c:pt>
                <c:pt idx="7">
                  <c:v>1.50700733735626</c:v>
                </c:pt>
                <c:pt idx="8">
                  <c:v>1.542788627233564</c:v>
                </c:pt>
                <c:pt idx="9">
                  <c:v>1.1233857482118521</c:v>
                </c:pt>
                <c:pt idx="10">
                  <c:v>1.310264573678668</c:v>
                </c:pt>
                <c:pt idx="11">
                  <c:v>2.203719337176488</c:v>
                </c:pt>
                <c:pt idx="12">
                  <c:v>1.974309130908809</c:v>
                </c:pt>
                <c:pt idx="13">
                  <c:v>1.6990548622951731</c:v>
                </c:pt>
                <c:pt idx="14">
                  <c:v>1.4018750178098189</c:v>
                </c:pt>
                <c:pt idx="15">
                  <c:v>1.66828422385552</c:v>
                </c:pt>
                <c:pt idx="16">
                  <c:v>1.8780947103589729</c:v>
                </c:pt>
                <c:pt idx="17">
                  <c:v>2.1660223521559758</c:v>
                </c:pt>
                <c:pt idx="18">
                  <c:v>1.5046025609618261</c:v>
                </c:pt>
                <c:pt idx="19">
                  <c:v>1.3000791072149129</c:v>
                </c:pt>
                <c:pt idx="20">
                  <c:v>1.667000396815705</c:v>
                </c:pt>
                <c:pt idx="21">
                  <c:v>1.56166594004602</c:v>
                </c:pt>
                <c:pt idx="22">
                  <c:v>1.30916140392161</c:v>
                </c:pt>
                <c:pt idx="23">
                  <c:v>1.079085487475687</c:v>
                </c:pt>
                <c:pt idx="24">
                  <c:v>1.2066595454610149</c:v>
                </c:pt>
                <c:pt idx="25">
                  <c:v>1.801197099737454</c:v>
                </c:pt>
                <c:pt idx="26">
                  <c:v>1.7353843903221691</c:v>
                </c:pt>
                <c:pt idx="27">
                  <c:v>1.164716670489774</c:v>
                </c:pt>
                <c:pt idx="28">
                  <c:v>1.4397900257842891</c:v>
                </c:pt>
                <c:pt idx="29">
                  <c:v>1.080227998133821</c:v>
                </c:pt>
                <c:pt idx="30">
                  <c:v>1.5404198568711409</c:v>
                </c:pt>
                <c:pt idx="31">
                  <c:v>1.5947038362278549</c:v>
                </c:pt>
                <c:pt idx="32">
                  <c:v>2.3728097396541452</c:v>
                </c:pt>
                <c:pt idx="33">
                  <c:v>1.9838763559944139</c:v>
                </c:pt>
                <c:pt idx="34">
                  <c:v>1.569757985038128</c:v>
                </c:pt>
                <c:pt idx="35">
                  <c:v>2.3999618867308228</c:v>
                </c:pt>
                <c:pt idx="36">
                  <c:v>2.7948844447573178</c:v>
                </c:pt>
                <c:pt idx="37">
                  <c:v>2.5345599831139651</c:v>
                </c:pt>
                <c:pt idx="38">
                  <c:v>1.3614762650396379</c:v>
                </c:pt>
                <c:pt idx="39">
                  <c:v>1.758880417962372</c:v>
                </c:pt>
                <c:pt idx="40">
                  <c:v>1.8828537740362321</c:v>
                </c:pt>
                <c:pt idx="41">
                  <c:v>2.1700689424826249</c:v>
                </c:pt>
                <c:pt idx="42">
                  <c:v>2.776606900686251</c:v>
                </c:pt>
                <c:pt idx="43">
                  <c:v>1.7523200000000001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04544"/>
        <c:axId val="31983488"/>
      </c:lineChart>
      <c:catAx>
        <c:axId val="740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Optimizations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1983488"/>
        <c:crosses val="autoZero"/>
        <c:auto val="1"/>
        <c:lblAlgn val="ctr"/>
        <c:lblOffset val="100"/>
        <c:noMultiLvlLbl val="0"/>
      </c:catAx>
      <c:valAx>
        <c:axId val="31983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no optimizations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04544"/>
        <c:crosses val="autoZero"/>
        <c:crossBetween val="between"/>
      </c:valAx>
      <c:spPr>
        <a:ln w="6350">
          <a:solidFill>
            <a:schemeClr val="tx1"/>
          </a:solidFill>
        </a:ln>
      </c:spPr>
    </c:plotArea>
    <c:legend>
      <c:legendPos val="t"/>
      <c:layout/>
      <c:overlay val="1"/>
      <c:spPr>
        <a:solidFill>
          <a:sysClr val="window" lastClr="FFFFFF"/>
        </a:solidFill>
        <a:ln>
          <a:solidFill>
            <a:schemeClr val="tx2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37227313798899"/>
          <c:y val="5.23184601924759E-2"/>
          <c:w val="0.66535927886063395"/>
          <c:h val="0.4366841644794399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PPoPP_Final!$D$73</c:f>
              <c:strCache>
                <c:ptCount val="1"/>
                <c:pt idx="0">
                  <c:v>B_fp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PPoPP_Final!$B$74:$B$79</c:f>
              <c:strCache>
                <c:ptCount val="6"/>
                <c:pt idx="0">
                  <c:v>baseline</c:v>
                </c:pt>
                <c:pt idx="1">
                  <c:v>vecpack</c:v>
                </c:pt>
                <c:pt idx="2">
                  <c:v>vecpack_rsqrt</c:v>
                </c:pt>
                <c:pt idx="3">
                  <c:v>vecpack_rsqrt
_shmem</c:v>
                </c:pt>
                <c:pt idx="4">
                  <c:v>vecpack_rsqrt
_shmem_ujam</c:v>
                </c:pt>
                <c:pt idx="5">
                  <c:v>vecpack_rsqrt
_shmem_ujam
_pref</c:v>
                </c:pt>
              </c:strCache>
            </c:strRef>
          </c:cat>
          <c:val>
            <c:numRef>
              <c:f>PPoPP_Final!$D$74:$D$79</c:f>
              <c:numCache>
                <c:formatCode>General</c:formatCode>
                <c:ptCount val="6"/>
                <c:pt idx="0">
                  <c:v>0.329436842759329</c:v>
                </c:pt>
                <c:pt idx="1">
                  <c:v>0.22571457396133801</c:v>
                </c:pt>
                <c:pt idx="2">
                  <c:v>0.128874339513151</c:v>
                </c:pt>
                <c:pt idx="3">
                  <c:v>3.0455748502814899E-2</c:v>
                </c:pt>
                <c:pt idx="4">
                  <c:v>1.4355994899658799E-2</c:v>
                </c:pt>
                <c:pt idx="5">
                  <c:v>2.4871845632282098E-2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20352"/>
        <c:axId val="32018432"/>
      </c:barChart>
      <c:lineChart>
        <c:grouping val="standard"/>
        <c:varyColors val="0"/>
        <c:ser>
          <c:idx val="0"/>
          <c:order val="0"/>
          <c:tx>
            <c:strRef>
              <c:f>PPoPP_Final!$C$73</c:f>
              <c:strCache>
                <c:ptCount val="1"/>
                <c:pt idx="0">
                  <c:v>Speedup (Actual)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PPoPP_Final!$B$74:$B$79</c:f>
              <c:strCache>
                <c:ptCount val="6"/>
                <c:pt idx="0">
                  <c:v>baseline</c:v>
                </c:pt>
                <c:pt idx="1">
                  <c:v>vecpack</c:v>
                </c:pt>
                <c:pt idx="2">
                  <c:v>vecpack_rsqrt</c:v>
                </c:pt>
                <c:pt idx="3">
                  <c:v>vecpack_rsqrt
_shmem</c:v>
                </c:pt>
                <c:pt idx="4">
                  <c:v>vecpack_rsqrt
_shmem_ujam</c:v>
                </c:pt>
                <c:pt idx="5">
                  <c:v>vecpack_rsqrt
_shmem_ujam
_pref</c:v>
                </c:pt>
              </c:strCache>
            </c:strRef>
          </c:cat>
          <c:val>
            <c:numRef>
              <c:f>PPoPP_Final!$C$74:$C$79</c:f>
              <c:numCache>
                <c:formatCode>General</c:formatCode>
                <c:ptCount val="6"/>
                <c:pt idx="0">
                  <c:v>1</c:v>
                </c:pt>
                <c:pt idx="1">
                  <c:v>1.28785079905599</c:v>
                </c:pt>
                <c:pt idx="2">
                  <c:v>1.765539782413756</c:v>
                </c:pt>
                <c:pt idx="3">
                  <c:v>2.2155474700663418</c:v>
                </c:pt>
                <c:pt idx="4">
                  <c:v>2.9552126231313451</c:v>
                </c:pt>
                <c:pt idx="5">
                  <c:v>2.9458805130749912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02048"/>
        <c:axId val="32003968"/>
      </c:lineChart>
      <c:catAx>
        <c:axId val="32002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2003968"/>
        <c:crosses val="autoZero"/>
        <c:auto val="1"/>
        <c:lblAlgn val="ctr"/>
        <c:lblOffset val="100"/>
        <c:noMultiLvlLbl val="0"/>
      </c:catAx>
      <c:valAx>
        <c:axId val="32003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002048"/>
        <c:crosses val="autoZero"/>
        <c:crossBetween val="between"/>
      </c:valAx>
      <c:valAx>
        <c:axId val="320184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Benefits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020352"/>
        <c:crosses val="max"/>
        <c:crossBetween val="between"/>
      </c:valAx>
      <c:catAx>
        <c:axId val="32020352"/>
        <c:scaling>
          <c:orientation val="minMax"/>
        </c:scaling>
        <c:delete val="1"/>
        <c:axPos val="b"/>
        <c:majorTickMark val="out"/>
        <c:minorTickMark val="none"/>
        <c:tickLblPos val="nextTo"/>
        <c:crossAx val="320184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0870771361913103"/>
          <c:y val="0.262693100862392"/>
          <c:w val="0.30034230096238002"/>
          <c:h val="9.3658917635295602E-2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D1058-ED10-41EB-B556-339D78EC3684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B441-5BD2-44A2-BA6F-E4D350E0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4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, I am going to present our work, “A Performance Analysis Framework for Identifying Potential Benefits in GPGPU applications”.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work is done with Anirdudha Dasgupta, professor Hyesson Kim and professor Richard vuduc.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8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00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00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62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96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00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59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58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8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3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11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r>
              <a:rPr lang="en-US" baseline="0" dirty="0" smtClean="0"/>
              <a:t> me explain the result of FMM. The axis shows 44 different optimization space for FMM kernel.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y-axis is the speedup over no optmizations. The best performance is achived at the last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9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model follows the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9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3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1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26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Enumerate</a:t>
            </a:r>
          </a:p>
          <a:p>
            <a:endParaRPr lang="en-US" dirty="0" smtClean="0"/>
          </a:p>
          <a:p>
            <a:r>
              <a:rPr lang="en-US" dirty="0" smtClean="0"/>
              <a:t>To do</a:t>
            </a:r>
            <a:r>
              <a:rPr lang="en-US" baseline="0" dirty="0" smtClean="0"/>
              <a:t> so, performance advisor provides four potential benefit metrics.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Bmemlp and Bitilp are the amount of benefits by increasing MLP and ITILP. </a:t>
            </a:r>
          </a:p>
          <a:p>
            <a:r>
              <a:rPr lang="en-US" baseline="0" dirty="0" smtClean="0"/>
              <a:t>Bserial indicates the potential benefit when removing serialization effects.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Lastly, Bfp represents the potential benefit when we ideally remove the cost of inefficiency computation.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Benefit metrics are provided by our analytical model, which I will explain in the next few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5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analytical</a:t>
            </a:r>
            <a:r>
              <a:rPr lang="en-US" baseline="0" dirty="0" smtClean="0"/>
              <a:t> model improves on the MWP-CWP model.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model, there are two key concepts, MWP and CWP.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Depending on the relationship of MWP and CWP, the model predicts the execution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talk will not cover MWP and CWP in detail. The detail of the model can be found in Hong and Kim’s ISCA 2009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B441-5BD2-44A2-BA6F-E4D350E0E8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7620000" cy="1219200"/>
          </a:xfrm>
        </p:spPr>
        <p:txBody>
          <a:bodyPr anchor="t" anchorCtr="0"/>
          <a:lstStyle>
            <a:lvl1pPr algn="ctr">
              <a:defRPr sz="320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6096000" cy="914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4C48F71-D3F8-4CED-8438-74E9D99EDF2D}" type="datetime1">
              <a:rPr lang="en-US" smtClean="0"/>
              <a:t>2/28/2012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4078-A05D-4794-8213-BEE1BBECC17E}" type="datetime1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DA99-5D4C-41AC-95B6-C07DF5933ED7}" type="datetime1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96148"/>
            <a:ext cx="5867400" cy="228600"/>
          </a:xfrm>
        </p:spPr>
        <p:txBody>
          <a:bodyPr/>
          <a:lstStyle>
            <a:lvl1pPr algn="l">
              <a:defRPr sz="1200" b="0" i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767567"/>
            <a:ext cx="762000" cy="228600"/>
          </a:xfrm>
        </p:spPr>
        <p:txBody>
          <a:bodyPr/>
          <a:lstStyle>
            <a:lvl1pPr algn="ctr">
              <a:defRPr sz="1050" b="1" cap="none" spc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spc="0" baseline="0">
                <a:ln w="9000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44029DF-D33F-4D40-A760-22E26EA17E8B}" type="datetime1">
              <a:rPr lang="en-US" smtClean="0"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bg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bg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A6E7-04FE-46FF-851F-7C7141045214}" type="datetime1">
              <a:rPr lang="en-US" smtClean="0"/>
              <a:t>2/28/2012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270248" cy="50139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143000"/>
            <a:ext cx="4283202" cy="50109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767567"/>
            <a:ext cx="762000" cy="228600"/>
          </a:xfrm>
        </p:spPr>
        <p:txBody>
          <a:bodyPr/>
          <a:lstStyle>
            <a:lvl1pPr algn="ctr">
              <a:defRPr sz="1050" b="1" cap="none" spc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96148"/>
            <a:ext cx="5867400" cy="228600"/>
          </a:xfrm>
        </p:spPr>
        <p:txBody>
          <a:bodyPr/>
          <a:lstStyle>
            <a:lvl1pPr algn="l">
              <a:defRPr sz="1200" b="0" i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98" y="114300"/>
            <a:ext cx="383177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6696-F940-45EF-B739-9B5AD2FB8BE0}" type="datetime1">
              <a:rPr lang="en-US" smtClean="0"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0AFB-B942-4F16-99CC-83F9DFAD9C5D}" type="datetime1">
              <a:rPr lang="en-US" smtClean="0"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9323-425A-4981-81C3-BC054458629A}" type="datetime1">
              <a:rPr lang="en-US" smtClean="0"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CBB9-AC8C-4EA6-ABB4-F7600C063439}" type="datetime1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2A71-7B3F-4BEF-8B81-3286E9B06601}" type="datetime1">
              <a:rPr lang="en-US" smtClean="0"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99C1B3-495E-4BB1-8F08-3FDBF1179C78}" type="datetime1">
              <a:rPr lang="en-US" smtClean="0"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85800"/>
            <a:ext cx="914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 cap="none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chemeClr val="tx2"/>
          </a:solidFill>
          <a:effectLst>
            <a:reflection blurRad="12700" stA="28000" endPos="45000" dist="10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100000"/>
        <a:buFont typeface="Tahoma" pitchFamily="34" charset="0"/>
        <a:buChar char="|"/>
        <a:defRPr kumimoji="0"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4"/>
        </a:buClr>
        <a:buSzPct val="76000"/>
        <a:buFont typeface="Wingdings 3" pitchFamily="18" charset="2"/>
        <a:buChar char=""/>
        <a:defRPr kumimoji="0"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A Performance Analysis Framework for Identifying Potential Benefits in</a:t>
            </a:r>
            <a:br>
              <a:rPr lang="en-US" sz="26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GPGPU Applications</a:t>
            </a:r>
            <a:endParaRPr lang="en-US" sz="260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800600"/>
            <a:ext cx="60960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Jaewoong Sim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Aniruddha Dasgupta 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Hyesoon Kim  Richard Vuduc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3"/>
    </mc:Choice>
    <mc:Fallback xmlns="">
      <p:transition spd="slow" advTm="71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91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Our analytical model follows a top-down approach</a:t>
            </a:r>
          </a:p>
          <a:p>
            <a:pPr lvl="1"/>
            <a:r>
              <a:rPr lang="en-US" dirty="0" smtClean="0"/>
              <a:t>Easy to interpret model components</a:t>
            </a:r>
          </a:p>
          <a:p>
            <a:pPr lvl="1"/>
            <a:r>
              <a:rPr lang="en-US" dirty="0" smtClean="0"/>
              <a:t>Relate them directly to performance bottlenecks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94413" y="2171204"/>
            <a:ext cx="9906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exec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90403" y="297476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comp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98371" y="297476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mem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56613" y="297476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overlap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0"/>
            <a:endCxn id="4" idx="2"/>
          </p:cNvCxnSpPr>
          <p:nvPr/>
        </p:nvCxnSpPr>
        <p:spPr>
          <a:xfrm flipV="1">
            <a:off x="1885703" y="2476004"/>
            <a:ext cx="1904010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4" idx="2"/>
          </p:cNvCxnSpPr>
          <p:nvPr/>
        </p:nvCxnSpPr>
        <p:spPr>
          <a:xfrm flipH="1" flipV="1">
            <a:off x="3789713" y="2476004"/>
            <a:ext cx="3958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4" idx="2"/>
          </p:cNvCxnSpPr>
          <p:nvPr/>
        </p:nvCxnSpPr>
        <p:spPr>
          <a:xfrm flipH="1" flipV="1">
            <a:off x="3789713" y="2476004"/>
            <a:ext cx="2362200" cy="4987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43" name="Rounded Rectangle 42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46" name="Straight Arrow Connector 45"/>
            <p:cNvCxnSpPr>
              <a:stCxn id="45" idx="3"/>
              <a:endCxn id="44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7" name="Straight Arrow Connector 46"/>
            <p:cNvCxnSpPr>
              <a:endCxn id="43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5882609" y="3486178"/>
            <a:ext cx="3093750" cy="29865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dirty="0" smtClean="0"/>
              <a:t>T</a:t>
            </a:r>
            <a:r>
              <a:rPr lang="en-US" sz="1200" dirty="0" smtClean="0"/>
              <a:t>exec     </a:t>
            </a:r>
            <a:r>
              <a:rPr lang="en-US" sz="1500" dirty="0" smtClean="0"/>
              <a:t>: </a:t>
            </a:r>
            <a:r>
              <a:rPr lang="en-US" sz="1600" dirty="0" smtClean="0"/>
              <a:t>Final execution time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</a:t>
            </a:r>
            <a:r>
              <a:rPr lang="en-US" sz="1200" dirty="0" smtClean="0"/>
              <a:t>comp</a:t>
            </a:r>
            <a:r>
              <a:rPr lang="en-US" sz="2000" dirty="0" smtClean="0"/>
              <a:t>  </a:t>
            </a:r>
            <a:r>
              <a:rPr lang="en-US" sz="1600" dirty="0" smtClean="0"/>
              <a:t>: </a:t>
            </a:r>
            <a:r>
              <a:rPr lang="en-US" sz="1600" dirty="0"/>
              <a:t>C</a:t>
            </a:r>
            <a:r>
              <a:rPr lang="en-US" sz="1600" dirty="0" smtClean="0"/>
              <a:t>omputation time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</a:t>
            </a:r>
            <a:r>
              <a:rPr lang="en-US" sz="1200" dirty="0" smtClean="0"/>
              <a:t>mem</a:t>
            </a:r>
            <a:r>
              <a:rPr lang="en-US" sz="2000" dirty="0" smtClean="0"/>
              <a:t>   </a:t>
            </a:r>
            <a:r>
              <a:rPr lang="en-US" sz="1600" dirty="0" smtClean="0"/>
              <a:t>: Memory time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</a:t>
            </a:r>
            <a:r>
              <a:rPr lang="en-US" sz="1200" dirty="0" smtClean="0"/>
              <a:t>overlap</a:t>
            </a:r>
            <a:r>
              <a:rPr lang="en-US" sz="2000" dirty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O</a:t>
            </a:r>
            <a:r>
              <a:rPr lang="en-US" sz="1600" dirty="0" smtClean="0"/>
              <a:t>verlapped time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03269" y="3711251"/>
            <a:ext cx="3894607" cy="1219200"/>
            <a:chOff x="4600565" y="4402985"/>
            <a:chExt cx="3894607" cy="1219200"/>
          </a:xfrm>
        </p:grpSpPr>
        <p:sp>
          <p:nvSpPr>
            <p:cNvPr id="37" name="Rounded Rectangle 36"/>
            <p:cNvSpPr/>
            <p:nvPr/>
          </p:nvSpPr>
          <p:spPr>
            <a:xfrm>
              <a:off x="4600565" y="4402985"/>
              <a:ext cx="7239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335838" y="4402985"/>
              <a:ext cx="934626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2011" y="4707785"/>
              <a:ext cx="7239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067284" y="4707785"/>
              <a:ext cx="934626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093569" y="5012585"/>
              <a:ext cx="7239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828842" y="5012585"/>
              <a:ext cx="934626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825273" y="5317385"/>
              <a:ext cx="7239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560546" y="5317385"/>
              <a:ext cx="934626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78604" y="5747737"/>
            <a:ext cx="1869252" cy="616660"/>
            <a:chOff x="6949509" y="5639657"/>
            <a:chExt cx="1869252" cy="616660"/>
          </a:xfrm>
        </p:grpSpPr>
        <p:sp>
          <p:nvSpPr>
            <p:cNvPr id="53" name="Rounded Rectangle 52"/>
            <p:cNvSpPr/>
            <p:nvPr/>
          </p:nvSpPr>
          <p:spPr>
            <a:xfrm>
              <a:off x="6949509" y="5639657"/>
              <a:ext cx="934626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949509" y="5951517"/>
              <a:ext cx="934626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884135" y="5646717"/>
              <a:ext cx="934626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884135" y="5951517"/>
              <a:ext cx="934626" cy="304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355617" y="5160024"/>
            <a:ext cx="1588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</a:t>
            </a:r>
            <a:r>
              <a:rPr lang="en-US" sz="1000" dirty="0" smtClean="0"/>
              <a:t>comp</a:t>
            </a:r>
            <a:endParaRPr lang="en-US" dirty="0"/>
          </a:p>
        </p:txBody>
      </p:sp>
      <p:sp>
        <p:nvSpPr>
          <p:cNvPr id="58" name="Right Brace 57"/>
          <p:cNvSpPr/>
          <p:nvPr/>
        </p:nvSpPr>
        <p:spPr>
          <a:xfrm rot="5400000" flipH="1" flipV="1">
            <a:off x="2080546" y="4166951"/>
            <a:ext cx="152402" cy="2839127"/>
          </a:xfrm>
          <a:prstGeom prst="righ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290221" y="5160024"/>
            <a:ext cx="1046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</a:t>
            </a:r>
            <a:r>
              <a:rPr lang="en-US" sz="1000" dirty="0" smtClean="0"/>
              <a:t>mem</a:t>
            </a:r>
            <a:endParaRPr lang="en-US" dirty="0"/>
          </a:p>
        </p:txBody>
      </p:sp>
      <p:sp>
        <p:nvSpPr>
          <p:cNvPr id="60" name="Right Brace 59"/>
          <p:cNvSpPr/>
          <p:nvPr/>
        </p:nvSpPr>
        <p:spPr>
          <a:xfrm rot="5400000" flipH="1" flipV="1">
            <a:off x="4694519" y="4651887"/>
            <a:ext cx="237425" cy="1869253"/>
          </a:xfrm>
          <a:prstGeom prst="righ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737182" y="5760292"/>
            <a:ext cx="2895600" cy="308094"/>
            <a:chOff x="3808087" y="5652212"/>
            <a:chExt cx="2895600" cy="308094"/>
          </a:xfrm>
        </p:grpSpPr>
        <p:sp>
          <p:nvSpPr>
            <p:cNvPr id="62" name="Rounded Rectangle 61"/>
            <p:cNvSpPr/>
            <p:nvPr/>
          </p:nvSpPr>
          <p:spPr>
            <a:xfrm>
              <a:off x="3808087" y="5652212"/>
              <a:ext cx="7239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531987" y="5655506"/>
              <a:ext cx="7239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255887" y="5655506"/>
              <a:ext cx="7239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979787" y="5655506"/>
              <a:ext cx="7239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3878604" y="5763586"/>
            <a:ext cx="987552" cy="3048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</a:t>
            </a:r>
            <a:r>
              <a:rPr lang="en-US" sz="1000" dirty="0" smtClean="0"/>
              <a:t>overlap</a:t>
            </a:r>
            <a:endParaRPr lang="en-US" sz="1000" dirty="0"/>
          </a:p>
        </p:txBody>
      </p:sp>
      <p:sp>
        <p:nvSpPr>
          <p:cNvPr id="67" name="Down Arrow 66"/>
          <p:cNvSpPr/>
          <p:nvPr/>
        </p:nvSpPr>
        <p:spPr>
          <a:xfrm>
            <a:off x="2783406" y="4979468"/>
            <a:ext cx="389609" cy="22698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57201" y="3537081"/>
            <a:ext cx="5425408" cy="2895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5371860" y="2043047"/>
            <a:ext cx="3352799" cy="561113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200" dirty="0" smtClean="0"/>
              <a:t>exec</a:t>
            </a:r>
            <a:r>
              <a:rPr lang="en-US" dirty="0" smtClean="0"/>
              <a:t> = T</a:t>
            </a:r>
            <a:r>
              <a:rPr lang="en-US" sz="1200" dirty="0" smtClean="0"/>
              <a:t>comp</a:t>
            </a:r>
            <a:r>
              <a:rPr lang="en-US" dirty="0" smtClean="0"/>
              <a:t> + T</a:t>
            </a:r>
            <a:r>
              <a:rPr lang="en-US" sz="1200" dirty="0" smtClean="0"/>
              <a:t>mem</a:t>
            </a:r>
            <a:r>
              <a:rPr lang="en-US" dirty="0" smtClean="0"/>
              <a:t> - T</a:t>
            </a:r>
            <a:r>
              <a:rPr lang="en-US" sz="1200" dirty="0" smtClean="0"/>
              <a:t>overlap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247190" y="467710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</a:t>
            </a:r>
            <a:r>
              <a:rPr lang="en-US" sz="1400" dirty="0" smtClean="0"/>
              <a:t> warps</a:t>
            </a:r>
            <a:endParaRPr lang="en-US" sz="1400" dirty="0"/>
          </a:p>
        </p:txBody>
      </p:sp>
      <p:sp>
        <p:nvSpPr>
          <p:cNvPr id="71" name="Right Brace 70"/>
          <p:cNvSpPr/>
          <p:nvPr/>
        </p:nvSpPr>
        <p:spPr>
          <a:xfrm>
            <a:off x="5882610" y="5793331"/>
            <a:ext cx="334500" cy="57106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216723" y="592247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MWP=2</a:t>
            </a:r>
            <a:endParaRPr lang="en-US" sz="1400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457200" y="6172200"/>
            <a:ext cx="914400" cy="7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33400" y="6172200"/>
            <a:ext cx="786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5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6347">
        <p:fade/>
      </p:transition>
    </mc:Choice>
    <mc:Fallback xmlns="">
      <p:transition spd="med" advTm="1263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2118 L 3.33333E-6 -4.9676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0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7 -0.111 L 0 -4.1350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55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98 -0.10037 L 2.5E-6 3.3302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50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9CA1A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8085E-6 L 0.1335 -0.0020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11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59 0 " pathEditMode="relative" ptsTypes="AA">
                                      <p:cBhvr>
                                        <p:cTn id="1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59 0 " pathEditMode="relative" ptsTypes="AA">
                                      <p:cBhvr>
                                        <p:cTn id="1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9BCA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57" grpId="0"/>
      <p:bldP spid="57" grpId="1"/>
      <p:bldP spid="58" grpId="0" animBg="1"/>
      <p:bldP spid="58" grpId="1" animBg="1"/>
      <p:bldP spid="59" grpId="0"/>
      <p:bldP spid="60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 animBg="1"/>
      <p:bldP spid="72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68580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sz="1400" dirty="0" smtClean="0"/>
              <a:t>comp </a:t>
            </a:r>
            <a:r>
              <a:rPr lang="en-US" dirty="0" smtClean="0"/>
              <a:t>is the amount of time to execute compute instructions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94413" y="2171204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exec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90403" y="2974767"/>
            <a:ext cx="9906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comp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98371" y="297476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mem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56613" y="297476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overlap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0"/>
            <a:endCxn id="4" idx="2"/>
          </p:cNvCxnSpPr>
          <p:nvPr/>
        </p:nvCxnSpPr>
        <p:spPr>
          <a:xfrm flipV="1">
            <a:off x="1885703" y="2476004"/>
            <a:ext cx="1904010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4" idx="2"/>
          </p:cNvCxnSpPr>
          <p:nvPr/>
        </p:nvCxnSpPr>
        <p:spPr>
          <a:xfrm flipH="1" flipV="1">
            <a:off x="3789713" y="2476004"/>
            <a:ext cx="3958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4" idx="2"/>
          </p:cNvCxnSpPr>
          <p:nvPr/>
        </p:nvCxnSpPr>
        <p:spPr>
          <a:xfrm flipH="1" flipV="1">
            <a:off x="3789713" y="2476004"/>
            <a:ext cx="2362200" cy="4987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089068" y="3907971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sz="1000" dirty="0" smtClean="0"/>
              <a:t>serial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02277" y="3907971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sz="1000" dirty="0" smtClean="0"/>
              <a:t>parallel</a:t>
            </a:r>
            <a:endParaRPr lang="en-US" dirty="0"/>
          </a:p>
        </p:txBody>
      </p:sp>
      <p:cxnSp>
        <p:nvCxnSpPr>
          <p:cNvPr id="26" name="Straight Connector 25"/>
          <p:cNvCxnSpPr>
            <a:stCxn id="5" idx="2"/>
            <a:endCxn id="19" idx="0"/>
          </p:cNvCxnSpPr>
          <p:nvPr/>
        </p:nvCxnSpPr>
        <p:spPr>
          <a:xfrm flipH="1">
            <a:off x="897577" y="3279567"/>
            <a:ext cx="988126" cy="62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2"/>
            <a:endCxn id="18" idx="0"/>
          </p:cNvCxnSpPr>
          <p:nvPr/>
        </p:nvCxnSpPr>
        <p:spPr>
          <a:xfrm>
            <a:off x="1885703" y="3279567"/>
            <a:ext cx="698665" cy="62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43" name="Rounded Rectangle 42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46" name="Straight Arrow Connector 45"/>
            <p:cNvCxnSpPr>
              <a:stCxn id="45" idx="3"/>
              <a:endCxn id="44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7" name="Straight Arrow Connector 46"/>
            <p:cNvCxnSpPr>
              <a:endCxn id="43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4038600" y="3907970"/>
            <a:ext cx="4937760" cy="24126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dirty="0" smtClean="0"/>
              <a:t>W</a:t>
            </a:r>
            <a:r>
              <a:rPr lang="en-US" sz="1200" dirty="0" smtClean="0"/>
              <a:t>parallel</a:t>
            </a:r>
            <a:r>
              <a:rPr lang="en-US" sz="2000" dirty="0" smtClean="0"/>
              <a:t> </a:t>
            </a:r>
            <a:r>
              <a:rPr lang="en-US" sz="1600" dirty="0" smtClean="0"/>
              <a:t>: Work executed in parallel (useful work)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W</a:t>
            </a:r>
            <a:r>
              <a:rPr lang="en-US" sz="1200" dirty="0" smtClean="0"/>
              <a:t>serial</a:t>
            </a:r>
            <a:r>
              <a:rPr lang="en-US" sz="2000" dirty="0" smtClean="0"/>
              <a:t> </a:t>
            </a:r>
            <a:r>
              <a:rPr lang="en-US" sz="1600" dirty="0" smtClean="0"/>
              <a:t>: Overhead due to serialization effects</a:t>
            </a:r>
          </a:p>
          <a:p>
            <a:endParaRPr lang="en-US" sz="2000" dirty="0" smtClean="0"/>
          </a:p>
          <a:p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5656613" y="1914891"/>
            <a:ext cx="2649187" cy="561113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200" dirty="0" smtClean="0"/>
              <a:t>comp</a:t>
            </a:r>
            <a:r>
              <a:rPr lang="en-US" dirty="0" smtClean="0"/>
              <a:t> = W</a:t>
            </a:r>
            <a:r>
              <a:rPr lang="en-US" sz="1200" dirty="0" smtClean="0"/>
              <a:t>parallel</a:t>
            </a:r>
            <a:r>
              <a:rPr lang="en-US" dirty="0" smtClean="0"/>
              <a:t> + </a:t>
            </a:r>
            <a:r>
              <a:rPr lang="en-US" dirty="0"/>
              <a:t>W</a:t>
            </a:r>
            <a:r>
              <a:rPr lang="en-US" sz="1200" dirty="0" smtClean="0"/>
              <a:t>serial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 smtClean="0"/>
              <a:t>/26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601">
        <p:fade/>
      </p:transition>
    </mc:Choice>
    <mc:Fallback xmlns="">
      <p:transition spd="med" advTm="296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7 -0.13598 L 0.00174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66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0.13598 L 0.0033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66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sz="1400" dirty="0" smtClean="0"/>
              <a:t>parallel </a:t>
            </a:r>
            <a:r>
              <a:rPr lang="en-US" dirty="0" smtClean="0"/>
              <a:t>is the amount of work that can be executed in parallel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94413" y="2171204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exec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90403" y="2974767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comp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98371" y="297476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mem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56613" y="297476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overlap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0"/>
            <a:endCxn id="4" idx="2"/>
          </p:cNvCxnSpPr>
          <p:nvPr/>
        </p:nvCxnSpPr>
        <p:spPr>
          <a:xfrm flipV="1">
            <a:off x="1885703" y="2476004"/>
            <a:ext cx="1904010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4" idx="2"/>
          </p:cNvCxnSpPr>
          <p:nvPr/>
        </p:nvCxnSpPr>
        <p:spPr>
          <a:xfrm flipH="1" flipV="1">
            <a:off x="3789713" y="2476004"/>
            <a:ext cx="3958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4" idx="2"/>
          </p:cNvCxnSpPr>
          <p:nvPr/>
        </p:nvCxnSpPr>
        <p:spPr>
          <a:xfrm flipH="1" flipV="1">
            <a:off x="3789713" y="2476004"/>
            <a:ext cx="2362200" cy="4987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089068" y="3907971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sz="1000" dirty="0" smtClean="0"/>
              <a:t>serial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02277" y="3907971"/>
            <a:ext cx="9906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sz="1000" dirty="0" smtClean="0"/>
              <a:t>parallel</a:t>
            </a:r>
            <a:endParaRPr lang="en-US" dirty="0"/>
          </a:p>
        </p:txBody>
      </p:sp>
      <p:cxnSp>
        <p:nvCxnSpPr>
          <p:cNvPr id="26" name="Straight Connector 25"/>
          <p:cNvCxnSpPr>
            <a:stCxn id="5" idx="2"/>
            <a:endCxn id="19" idx="0"/>
          </p:cNvCxnSpPr>
          <p:nvPr/>
        </p:nvCxnSpPr>
        <p:spPr>
          <a:xfrm flipH="1">
            <a:off x="897577" y="3279567"/>
            <a:ext cx="988126" cy="62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2"/>
            <a:endCxn id="18" idx="0"/>
          </p:cNvCxnSpPr>
          <p:nvPr/>
        </p:nvCxnSpPr>
        <p:spPr>
          <a:xfrm>
            <a:off x="1885703" y="3279567"/>
            <a:ext cx="698665" cy="62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43" name="Rounded Rectangle 42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46" name="Straight Arrow Connector 45"/>
            <p:cNvCxnSpPr>
              <a:stCxn id="45" idx="3"/>
              <a:endCxn id="44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7" name="Straight Arrow Connector 46"/>
            <p:cNvCxnSpPr>
              <a:endCxn id="43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2381003" y="4889169"/>
                <a:ext cx="6333753" cy="1464129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2"/>
                  </a:buClr>
                  <a:buSzPct val="100000"/>
                  <a:buFont typeface="Tahoma" pitchFamily="34" charset="0"/>
                  <a:buChar char="|"/>
                  <a:defRPr kumimoji="0" sz="2400" kern="12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4"/>
                  </a:buClr>
                  <a:buSzPct val="76000"/>
                  <a:buFont typeface="Wingdings 3" pitchFamily="18" charset="2"/>
                  <a:buChar char=""/>
                  <a:defRPr kumimoji="0" sz="2000" kern="1200">
                    <a:solidFill>
                      <a:schemeClr val="tx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1800" kern="12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400" kern="120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 smtClean="0"/>
              </a:p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W</a:t>
                </a:r>
                <a:r>
                  <a:rPr lang="en-US" sz="1050" dirty="0" smtClean="0">
                    <a:latin typeface="Cambria Math" pitchFamily="18" charset="0"/>
                    <a:ea typeface="Cambria Math" pitchFamily="18" charset="0"/>
                  </a:rPr>
                  <a:t>parallel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= Total insts × 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Effective </a:t>
                </a:r>
                <a:r>
                  <a:rPr lang="en-US" sz="2000" dirty="0">
                    <a:latin typeface="Cambria Math" pitchFamily="18" charset="0"/>
                    <a:ea typeface="Cambria Math" pitchFamily="18" charset="0"/>
                  </a:rPr>
                  <a:t>i</a:t>
                </a:r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nst. throughput</a:t>
                </a:r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Effective Inst. throughput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 pitchFamily="18" charset="0"/>
                          </a:rPr>
                          <m:t>average</m:t>
                        </m:r>
                        <m:r>
                          <a:rPr lang="en-US" sz="2000" b="0" i="0" smtClean="0">
                            <a:latin typeface="Cambria Math"/>
                            <a:ea typeface="Cambria Math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 pitchFamily="18" charset="0"/>
                          </a:rPr>
                          <m:t>instruction</m:t>
                        </m:r>
                        <m:r>
                          <a:rPr lang="en-US" sz="2000" b="0" i="0" smtClean="0">
                            <a:latin typeface="Cambria Math"/>
                            <a:ea typeface="Cambria Math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 pitchFamily="18" charset="0"/>
                          </a:rPr>
                          <m:t>latency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 pitchFamily="18" charset="0"/>
                          </a:rPr>
                          <m:t>ITILP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03" y="4889169"/>
                <a:ext cx="6333753" cy="1464129"/>
              </a:xfrm>
              <a:prstGeom prst="rect">
                <a:avLst/>
              </a:prstGeom>
              <a:blipFill rotWithShape="1">
                <a:blip r:embed="rId4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3962400" y="3593769"/>
            <a:ext cx="4876800" cy="1295400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Effective inst. throughput =</a:t>
            </a:r>
          </a:p>
          <a:p>
            <a:pPr algn="ctr"/>
            <a:r>
              <a:rPr lang="en-US" dirty="0" smtClean="0"/>
              <a:t> f(warp_size, SIMD_width, # pipeline stages)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91659" y="4889169"/>
            <a:ext cx="3770741" cy="1295400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ITILP represents the number of instructions that can be parallely executed in the pipeline.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891">
        <p:fade/>
      </p:transition>
    </mc:Choice>
    <mc:Fallback xmlns="">
      <p:transition spd="med" advTm="27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Analytical Model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ITILP (Inter-thread ILP)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9758" y="1181099"/>
            <a:ext cx="4811842" cy="6806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ITILP is inter-thread ILP.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63" name="Group 62"/>
          <p:cNvGrpSpPr/>
          <p:nvPr/>
        </p:nvGrpSpPr>
        <p:grpSpPr>
          <a:xfrm>
            <a:off x="685725" y="2705100"/>
            <a:ext cx="2393039" cy="1905000"/>
            <a:chOff x="685725" y="2705100"/>
            <a:chExt cx="2393039" cy="1905000"/>
          </a:xfrm>
        </p:grpSpPr>
        <p:sp>
          <p:nvSpPr>
            <p:cNvPr id="5" name="Rounded Rectangle 4"/>
            <p:cNvSpPr/>
            <p:nvPr/>
          </p:nvSpPr>
          <p:spPr>
            <a:xfrm>
              <a:off x="1319544" y="2705100"/>
              <a:ext cx="1057031" cy="381000"/>
            </a:xfrm>
            <a:prstGeom prst="round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Inst1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5725" y="3467100"/>
              <a:ext cx="1057031" cy="381000"/>
            </a:xfrm>
            <a:prstGeom prst="round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Inst2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021733" y="3467100"/>
              <a:ext cx="1057031" cy="381000"/>
            </a:xfrm>
            <a:prstGeom prst="round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Inst3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19544" y="4229100"/>
              <a:ext cx="1057031" cy="381000"/>
            </a:xfrm>
            <a:prstGeom prst="round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Inst4</a:t>
              </a:r>
            </a:p>
          </p:txBody>
        </p:sp>
        <p:cxnSp>
          <p:nvCxnSpPr>
            <p:cNvPr id="13" name="Straight Arrow Connector 12"/>
            <p:cNvCxnSpPr>
              <a:stCxn id="5" idx="2"/>
              <a:endCxn id="6" idx="0"/>
            </p:cNvCxnSpPr>
            <p:nvPr/>
          </p:nvCxnSpPr>
          <p:spPr>
            <a:xfrm flipH="1">
              <a:off x="1214241" y="3086100"/>
              <a:ext cx="633819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  <a:endCxn id="7" idx="0"/>
            </p:cNvCxnSpPr>
            <p:nvPr/>
          </p:nvCxnSpPr>
          <p:spPr>
            <a:xfrm>
              <a:off x="1848060" y="3086100"/>
              <a:ext cx="702189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245545" y="3848669"/>
              <a:ext cx="702189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838125" y="2857500"/>
            <a:ext cx="2393039" cy="1905000"/>
            <a:chOff x="685725" y="2705100"/>
            <a:chExt cx="2393039" cy="1905000"/>
          </a:xfrm>
          <a:solidFill>
            <a:schemeClr val="bg2">
              <a:lumMod val="50000"/>
            </a:schemeClr>
          </a:solidFill>
        </p:grpSpPr>
        <p:sp>
          <p:nvSpPr>
            <p:cNvPr id="65" name="Rounded Rectangle 64"/>
            <p:cNvSpPr/>
            <p:nvPr/>
          </p:nvSpPr>
          <p:spPr>
            <a:xfrm>
              <a:off x="1319544" y="2705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Inst1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85725" y="3467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Inst2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2021733" y="3467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Inst3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1319544" y="4229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Inst4</a:t>
              </a:r>
            </a:p>
          </p:txBody>
        </p:sp>
        <p:cxnSp>
          <p:nvCxnSpPr>
            <p:cNvPr id="71" name="Straight Arrow Connector 70"/>
            <p:cNvCxnSpPr>
              <a:stCxn id="65" idx="2"/>
              <a:endCxn id="66" idx="0"/>
            </p:cNvCxnSpPr>
            <p:nvPr/>
          </p:nvCxnSpPr>
          <p:spPr>
            <a:xfrm flipH="1">
              <a:off x="1214241" y="3086100"/>
              <a:ext cx="633819" cy="38100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5" idx="2"/>
              <a:endCxn id="67" idx="0"/>
            </p:cNvCxnSpPr>
            <p:nvPr/>
          </p:nvCxnSpPr>
          <p:spPr>
            <a:xfrm>
              <a:off x="1848060" y="3086100"/>
              <a:ext cx="702189" cy="38100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245545" y="3848669"/>
              <a:ext cx="702189" cy="38100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006847" y="2988291"/>
            <a:ext cx="2393039" cy="1905000"/>
            <a:chOff x="685725" y="2705100"/>
            <a:chExt cx="2393039" cy="1905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7" name="Rounded Rectangle 76"/>
            <p:cNvSpPr/>
            <p:nvPr/>
          </p:nvSpPr>
          <p:spPr>
            <a:xfrm>
              <a:off x="1319544" y="2705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Inst1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85725" y="3467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Inst2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021733" y="3467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Inst3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319544" y="4229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Inst4</a:t>
              </a:r>
            </a:p>
          </p:txBody>
        </p:sp>
        <p:cxnSp>
          <p:nvCxnSpPr>
            <p:cNvPr id="83" name="Straight Arrow Connector 82"/>
            <p:cNvCxnSpPr>
              <a:stCxn id="77" idx="2"/>
              <a:endCxn id="78" idx="0"/>
            </p:cNvCxnSpPr>
            <p:nvPr/>
          </p:nvCxnSpPr>
          <p:spPr>
            <a:xfrm flipH="1">
              <a:off x="1214241" y="3086100"/>
              <a:ext cx="633819" cy="38100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7" idx="2"/>
              <a:endCxn id="79" idx="0"/>
            </p:cNvCxnSpPr>
            <p:nvPr/>
          </p:nvCxnSpPr>
          <p:spPr>
            <a:xfrm>
              <a:off x="1848060" y="3086100"/>
              <a:ext cx="702189" cy="38100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245545" y="3848669"/>
              <a:ext cx="702189" cy="38100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4653465" y="1600200"/>
            <a:ext cx="1070679" cy="3775428"/>
            <a:chOff x="7239000" y="2042482"/>
            <a:chExt cx="1070679" cy="3775428"/>
          </a:xfrm>
        </p:grpSpPr>
        <p:grpSp>
          <p:nvGrpSpPr>
            <p:cNvPr id="88" name="Group 87"/>
            <p:cNvGrpSpPr/>
            <p:nvPr/>
          </p:nvGrpSpPr>
          <p:grpSpPr>
            <a:xfrm>
              <a:off x="7239000" y="2042482"/>
              <a:ext cx="1070679" cy="3775428"/>
              <a:chOff x="5548952" y="1975246"/>
              <a:chExt cx="1070679" cy="377542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562600" y="1975246"/>
                <a:ext cx="1057031" cy="381000"/>
              </a:xfrm>
              <a:prstGeom prst="roundRect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Inst1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549782" y="3429000"/>
                <a:ext cx="1057031" cy="381000"/>
              </a:xfrm>
              <a:prstGeom prst="roundRect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Inst2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548952" y="3936811"/>
                <a:ext cx="1057031" cy="381000"/>
              </a:xfrm>
              <a:prstGeom prst="roundRect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Inst3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562600" y="5369674"/>
                <a:ext cx="1057031" cy="381000"/>
              </a:xfrm>
              <a:prstGeom prst="roundRect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Inst4</a:t>
                </a:r>
              </a:p>
            </p:txBody>
          </p:sp>
          <p:sp>
            <p:nvSpPr>
              <p:cNvPr id="22" name="Explosion 1 21"/>
              <p:cNvSpPr/>
              <p:nvPr/>
            </p:nvSpPr>
            <p:spPr>
              <a:xfrm>
                <a:off x="5631037" y="2486200"/>
                <a:ext cx="920155" cy="883091"/>
              </a:xfrm>
              <a:prstGeom prst="irregularSeal1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stall</a:t>
                </a:r>
                <a:endParaRPr lang="en-US" sz="1400" dirty="0"/>
              </a:p>
            </p:txBody>
          </p:sp>
        </p:grpSp>
        <p:sp>
          <p:nvSpPr>
            <p:cNvPr id="139" name="Explosion 1 138"/>
            <p:cNvSpPr/>
            <p:nvPr/>
          </p:nvSpPr>
          <p:spPr>
            <a:xfrm>
              <a:off x="7338345" y="4451745"/>
              <a:ext cx="920155" cy="883091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stall</a:t>
              </a:r>
              <a:endParaRPr lang="en-US" sz="14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159247" y="3140691"/>
            <a:ext cx="2393039" cy="1905000"/>
            <a:chOff x="685725" y="2705100"/>
            <a:chExt cx="2393039" cy="1905000"/>
          </a:xfrm>
          <a:solidFill>
            <a:schemeClr val="accent1">
              <a:lumMod val="75000"/>
            </a:schemeClr>
          </a:solidFill>
        </p:grpSpPr>
        <p:sp>
          <p:nvSpPr>
            <p:cNvPr id="158" name="Rounded Rectangle 157"/>
            <p:cNvSpPr/>
            <p:nvPr/>
          </p:nvSpPr>
          <p:spPr>
            <a:xfrm>
              <a:off x="1319544" y="2705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Inst1</a:t>
              </a:r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685725" y="3467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Inst2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2021733" y="3467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Inst3</a:t>
              </a: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1319544" y="4229100"/>
              <a:ext cx="1057031" cy="381000"/>
            </a:xfrm>
            <a:prstGeom prst="roundRect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Inst4</a:t>
              </a:r>
            </a:p>
          </p:txBody>
        </p:sp>
        <p:cxnSp>
          <p:nvCxnSpPr>
            <p:cNvPr id="162" name="Straight Arrow Connector 161"/>
            <p:cNvCxnSpPr>
              <a:stCxn id="158" idx="2"/>
              <a:endCxn id="159" idx="0"/>
            </p:cNvCxnSpPr>
            <p:nvPr/>
          </p:nvCxnSpPr>
          <p:spPr>
            <a:xfrm flipH="1">
              <a:off x="1214241" y="3086100"/>
              <a:ext cx="633819" cy="38100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8" idx="2"/>
              <a:endCxn id="160" idx="0"/>
            </p:cNvCxnSpPr>
            <p:nvPr/>
          </p:nvCxnSpPr>
          <p:spPr>
            <a:xfrm>
              <a:off x="1848060" y="3086100"/>
              <a:ext cx="702189" cy="38100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1245545" y="3848669"/>
              <a:ext cx="702189" cy="381000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68" name="Straight Arrow Connector 167"/>
          <p:cNvCxnSpPr/>
          <p:nvPr/>
        </p:nvCxnSpPr>
        <p:spPr>
          <a:xfrm>
            <a:off x="4495800" y="1219200"/>
            <a:ext cx="3270" cy="521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4697688" y="616912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pSp>
        <p:nvGrpSpPr>
          <p:cNvPr id="179" name="Group 178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180" name="Rounded Rectangle 179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183" name="Straight Arrow Connector 182"/>
            <p:cNvCxnSpPr>
              <a:stCxn id="182" idx="3"/>
              <a:endCxn id="181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84" name="Straight Arrow Connector 183"/>
            <p:cNvCxnSpPr>
              <a:endCxn id="180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>
            <a:off x="383116" y="3940791"/>
            <a:ext cx="1257550" cy="1297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00" y="4523959"/>
            <a:ext cx="114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TLP (N)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296776" y="5474487"/>
                <a:ext cx="5265823" cy="1080628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ITILP = MIN(ILP × N, ITILP</a:t>
                </a:r>
                <a:r>
                  <a:rPr lang="en-US" sz="1000" dirty="0" smtClean="0">
                    <a:latin typeface="Cambria Math" pitchFamily="18" charset="0"/>
                    <a:ea typeface="Cambria Math" pitchFamily="18" charset="0"/>
                  </a:rPr>
                  <a:t>max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</a:p>
              <a:p>
                <a:endParaRPr lang="en-U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ITILP</a:t>
                </a:r>
                <a:r>
                  <a:rPr lang="en-US" sz="1000" dirty="0" smtClean="0">
                    <a:latin typeface="Cambria Math" pitchFamily="18" charset="0"/>
                    <a:ea typeface="Cambria Math" pitchFamily="18" charset="0"/>
                  </a:rPr>
                  <a:t>max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=avg_inst_lat/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itchFamily="18" charset="0"/>
                          </a:rPr>
                          <m:t>warp</m:t>
                        </m:r>
                        <m:r>
                          <a:rPr lang="en-US" b="0" i="0" smtClean="0">
                            <a:latin typeface="Cambria Math"/>
                            <a:ea typeface="Cambria Math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itchFamily="18" charset="0"/>
                          </a:rPr>
                          <m:t>size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itchFamily="18" charset="0"/>
                          </a:rPr>
                          <m:t>SIMD</m:t>
                        </m:r>
                        <m:r>
                          <a:rPr lang="en-US" b="0" i="0" smtClean="0">
                            <a:latin typeface="Cambria Math"/>
                            <a:ea typeface="Cambria Math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 pitchFamily="18" charset="0"/>
                          </a:rPr>
                          <m:t>width</m:t>
                        </m:r>
                      </m:den>
                    </m:f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76" y="5474487"/>
                <a:ext cx="5265823" cy="108062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dirty="0" smtClean="0"/>
              <a:t>/26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544298" y="1630798"/>
            <a:ext cx="1074283" cy="5173731"/>
            <a:chOff x="7544298" y="1207296"/>
            <a:chExt cx="1074283" cy="5173731"/>
          </a:xfrm>
        </p:grpSpPr>
        <p:grpSp>
          <p:nvGrpSpPr>
            <p:cNvPr id="72" name="Group 71"/>
            <p:cNvGrpSpPr/>
            <p:nvPr/>
          </p:nvGrpSpPr>
          <p:grpSpPr>
            <a:xfrm>
              <a:off x="7547902" y="1207296"/>
              <a:ext cx="1070679" cy="3775428"/>
              <a:chOff x="7239000" y="2042482"/>
              <a:chExt cx="1070679" cy="3775428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7239000" y="2042482"/>
                <a:ext cx="1070679" cy="3775428"/>
                <a:chOff x="5548952" y="1975246"/>
                <a:chExt cx="1070679" cy="3775428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5562600" y="1975246"/>
                  <a:ext cx="1057031" cy="381000"/>
                </a:xfrm>
                <a:prstGeom prst="roundRect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Inst1</a:t>
                  </a:r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549782" y="3429000"/>
                  <a:ext cx="1057031" cy="381000"/>
                </a:xfrm>
                <a:prstGeom prst="roundRect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Inst2</a:t>
                  </a:r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5548952" y="3936811"/>
                  <a:ext cx="1057031" cy="381000"/>
                </a:xfrm>
                <a:prstGeom prst="roundRect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Inst3</a:t>
                  </a: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5562600" y="5369674"/>
                  <a:ext cx="1057031" cy="381000"/>
                </a:xfrm>
                <a:prstGeom prst="roundRect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Inst4</a:t>
                  </a:r>
                </a:p>
              </p:txBody>
            </p:sp>
            <p:sp>
              <p:nvSpPr>
                <p:cNvPr id="90" name="Explosion 1 89"/>
                <p:cNvSpPr/>
                <p:nvPr/>
              </p:nvSpPr>
              <p:spPr>
                <a:xfrm>
                  <a:off x="5631037" y="2486200"/>
                  <a:ext cx="920155" cy="883091"/>
                </a:xfrm>
                <a:prstGeom prst="irregularSeal1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stall</a:t>
                  </a:r>
                  <a:endParaRPr lang="en-US" sz="1400" dirty="0"/>
                </a:p>
              </p:txBody>
            </p:sp>
          </p:grpSp>
          <p:sp>
            <p:nvSpPr>
              <p:cNvPr id="81" name="Explosion 1 80"/>
              <p:cNvSpPr/>
              <p:nvPr/>
            </p:nvSpPr>
            <p:spPr>
              <a:xfrm>
                <a:off x="7338345" y="4451745"/>
                <a:ext cx="920155" cy="883091"/>
              </a:xfrm>
              <a:prstGeom prst="irregularSeal1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stall</a:t>
                </a:r>
                <a:endParaRPr lang="en-US" sz="1400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7544298" y="1662147"/>
              <a:ext cx="1069848" cy="3775428"/>
              <a:chOff x="5536134" y="1975246"/>
              <a:chExt cx="1083497" cy="3775428"/>
            </a:xfrm>
            <a:solidFill>
              <a:schemeClr val="bg2">
                <a:lumMod val="50000"/>
              </a:schemeClr>
            </a:solidFill>
          </p:grpSpPr>
          <p:sp>
            <p:nvSpPr>
              <p:cNvPr id="92" name="Rounded Rectangle 91"/>
              <p:cNvSpPr/>
              <p:nvPr/>
            </p:nvSpPr>
            <p:spPr>
              <a:xfrm>
                <a:off x="5562600" y="1975246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Inst1</a:t>
                </a: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5536134" y="3989635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Inst2</a:t>
                </a: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5548952" y="4440279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Inst3</a:t>
                </a: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5562600" y="5369674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Inst4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7544301" y="2130318"/>
              <a:ext cx="1056052" cy="4250709"/>
              <a:chOff x="5562600" y="1975246"/>
              <a:chExt cx="1066976" cy="4250709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97" name="Rounded Rectangle 96"/>
              <p:cNvSpPr/>
              <p:nvPr/>
            </p:nvSpPr>
            <p:spPr>
              <a:xfrm>
                <a:off x="5562600" y="1975246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Inst1</a:t>
                </a: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5562600" y="5387755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Inst2</a:t>
                </a: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5572545" y="5844955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Inst3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034520" y="1600200"/>
            <a:ext cx="1074283" cy="4230279"/>
            <a:chOff x="6034520" y="1350786"/>
            <a:chExt cx="1074283" cy="4230279"/>
          </a:xfrm>
        </p:grpSpPr>
        <p:grpSp>
          <p:nvGrpSpPr>
            <p:cNvPr id="100" name="Group 99"/>
            <p:cNvGrpSpPr/>
            <p:nvPr/>
          </p:nvGrpSpPr>
          <p:grpSpPr>
            <a:xfrm>
              <a:off x="6038124" y="1350786"/>
              <a:ext cx="1070679" cy="3775428"/>
              <a:chOff x="7239000" y="2042482"/>
              <a:chExt cx="1070679" cy="3775428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7239000" y="2042482"/>
                <a:ext cx="1070679" cy="3775428"/>
                <a:chOff x="5548952" y="1975246"/>
                <a:chExt cx="1070679" cy="3775428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5562600" y="1975246"/>
                  <a:ext cx="1057031" cy="381000"/>
                </a:xfrm>
                <a:prstGeom prst="roundRect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Inst1</a:t>
                  </a: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5549782" y="3429000"/>
                  <a:ext cx="1057031" cy="381000"/>
                </a:xfrm>
                <a:prstGeom prst="roundRect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Inst2</a:t>
                  </a:r>
                </a:p>
              </p:txBody>
            </p:sp>
            <p:sp>
              <p:nvSpPr>
                <p:cNvPr id="105" name="Rounded Rectangle 104"/>
                <p:cNvSpPr/>
                <p:nvPr/>
              </p:nvSpPr>
              <p:spPr>
                <a:xfrm>
                  <a:off x="5548952" y="3936811"/>
                  <a:ext cx="1057031" cy="381000"/>
                </a:xfrm>
                <a:prstGeom prst="roundRect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Inst3</a:t>
                  </a:r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5562600" y="5369674"/>
                  <a:ext cx="1057031" cy="381000"/>
                </a:xfrm>
                <a:prstGeom prst="roundRect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Inst4</a:t>
                  </a:r>
                </a:p>
              </p:txBody>
            </p:sp>
            <p:sp>
              <p:nvSpPr>
                <p:cNvPr id="107" name="Explosion 1 106"/>
                <p:cNvSpPr/>
                <p:nvPr/>
              </p:nvSpPr>
              <p:spPr>
                <a:xfrm>
                  <a:off x="5631037" y="2486200"/>
                  <a:ext cx="920155" cy="883091"/>
                </a:xfrm>
                <a:prstGeom prst="irregularSeal1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stall</a:t>
                  </a:r>
                  <a:endParaRPr lang="en-US" sz="1400" dirty="0"/>
                </a:p>
              </p:txBody>
            </p:sp>
          </p:grpSp>
          <p:sp>
            <p:nvSpPr>
              <p:cNvPr id="102" name="Explosion 1 101"/>
              <p:cNvSpPr/>
              <p:nvPr/>
            </p:nvSpPr>
            <p:spPr>
              <a:xfrm>
                <a:off x="7338345" y="4451745"/>
                <a:ext cx="920155" cy="883091"/>
              </a:xfrm>
              <a:prstGeom prst="irregularSeal1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stall</a:t>
                </a:r>
                <a:endParaRPr lang="en-US" sz="1400" dirty="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034520" y="1805637"/>
              <a:ext cx="1069848" cy="3775428"/>
              <a:chOff x="5536134" y="1975246"/>
              <a:chExt cx="1083497" cy="3775428"/>
            </a:xfrm>
            <a:solidFill>
              <a:schemeClr val="bg2">
                <a:lumMod val="50000"/>
              </a:schemeClr>
            </a:solidFill>
          </p:grpSpPr>
          <p:sp>
            <p:nvSpPr>
              <p:cNvPr id="109" name="Rounded Rectangle 108"/>
              <p:cNvSpPr/>
              <p:nvPr/>
            </p:nvSpPr>
            <p:spPr>
              <a:xfrm>
                <a:off x="5562600" y="1975246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Inst1</a:t>
                </a: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5536134" y="3989635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Inst2</a:t>
                </a: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5548952" y="4440279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Inst3</a:t>
                </a: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5562600" y="5369674"/>
                <a:ext cx="1057031" cy="381000"/>
              </a:xfrm>
              <a:prstGeom prst="roundRect">
                <a:avLst/>
              </a:prstGeom>
              <a:grp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Inst4</a:t>
                </a:r>
              </a:p>
            </p:txBody>
          </p:sp>
        </p:grpSp>
      </p:grpSp>
      <p:sp>
        <p:nvSpPr>
          <p:cNvPr id="166" name="Rounded Rectangle 165"/>
          <p:cNvSpPr/>
          <p:nvPr/>
        </p:nvSpPr>
        <p:spPr>
          <a:xfrm>
            <a:off x="6111742" y="2689445"/>
            <a:ext cx="2438400" cy="745509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latency is already all hidden!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9952" y="2356406"/>
            <a:ext cx="101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TLP =1</a:t>
            </a:r>
            <a:endParaRPr lang="en-US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512352" y="2508806"/>
            <a:ext cx="101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TLP =2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664752" y="2661206"/>
            <a:ext cx="101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TLP =3</a:t>
            </a:r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078764" y="3464472"/>
            <a:ext cx="101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</a:t>
            </a:r>
            <a:r>
              <a:rPr lang="en-US" sz="1200" dirty="0" smtClean="0"/>
              <a:t>LP =4/3</a:t>
            </a:r>
            <a:endParaRPr lang="en-US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653465" y="1099930"/>
            <a:ext cx="101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TLP =1</a:t>
            </a:r>
          </a:p>
          <a:p>
            <a:pPr algn="ctr"/>
            <a:r>
              <a:rPr lang="en-US" sz="1200" dirty="0" smtClean="0"/>
              <a:t>ITILP=4/3</a:t>
            </a:r>
            <a:endParaRPr lang="en-US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6056241" y="1073787"/>
            <a:ext cx="101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TLP =2</a:t>
            </a:r>
          </a:p>
          <a:p>
            <a:pPr algn="ctr"/>
            <a:r>
              <a:rPr lang="en-US" sz="1200" dirty="0" smtClean="0"/>
              <a:t>ITILP=8/3</a:t>
            </a:r>
            <a:endParaRPr lang="en-US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467600" y="1073786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TLP =3</a:t>
            </a:r>
          </a:p>
          <a:p>
            <a:pPr algn="ctr"/>
            <a:r>
              <a:rPr lang="en-US" sz="1200" dirty="0" smtClean="0"/>
              <a:t>ITILP=ITILP max</a:t>
            </a:r>
            <a:endParaRPr lang="en-US" sz="1200" dirty="0"/>
          </a:p>
        </p:txBody>
      </p:sp>
      <p:graphicFrame>
        <p:nvGraphicFramePr>
          <p:cNvPr id="69" name="Chart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13944"/>
              </p:ext>
            </p:extLst>
          </p:nvPr>
        </p:nvGraphicFramePr>
        <p:xfrm>
          <a:off x="1130724" y="1892338"/>
          <a:ext cx="6677181" cy="374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1933849" y="2052216"/>
            <a:ext cx="2289830" cy="274240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Low ITILP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4656755" y="2676364"/>
            <a:ext cx="2438400" cy="745509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TLP increases, stall time reduces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2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290">
        <p:fade/>
      </p:transition>
    </mc:Choice>
    <mc:Fallback xmlns="">
      <p:transition spd="med" advTm="121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2" grpId="0"/>
      <p:bldP spid="70" grpId="0" animBg="1"/>
      <p:bldP spid="166" grpId="0" animBg="1"/>
      <p:bldP spid="113" grpId="0"/>
      <p:bldP spid="114" grpId="0"/>
      <p:bldP spid="116" grpId="0"/>
      <p:bldP spid="117" grpId="0"/>
      <p:bldP spid="118" grpId="0"/>
      <p:bldGraphic spid="69" grpId="0">
        <p:bldAsOne/>
      </p:bldGraphic>
      <p:bldP spid="16" grpId="0" animBg="1"/>
      <p:bldP spid="121" grpId="0" animBg="1"/>
      <p:bldP spid="1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685800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en-US" sz="1400" dirty="0" smtClean="0"/>
              <a:t>serial</a:t>
            </a:r>
            <a:r>
              <a:rPr lang="en-US" dirty="0" smtClean="0"/>
              <a:t> represents the overhead due to serialization effects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94413" y="2171204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exec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90403" y="2974767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comp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98371" y="297476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mem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56613" y="297476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overlap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0"/>
            <a:endCxn id="4" idx="2"/>
          </p:cNvCxnSpPr>
          <p:nvPr/>
        </p:nvCxnSpPr>
        <p:spPr>
          <a:xfrm flipV="1">
            <a:off x="1885703" y="2476004"/>
            <a:ext cx="1904010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4" idx="2"/>
          </p:cNvCxnSpPr>
          <p:nvPr/>
        </p:nvCxnSpPr>
        <p:spPr>
          <a:xfrm flipH="1" flipV="1">
            <a:off x="3789713" y="2476004"/>
            <a:ext cx="3958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4" idx="2"/>
          </p:cNvCxnSpPr>
          <p:nvPr/>
        </p:nvCxnSpPr>
        <p:spPr>
          <a:xfrm flipH="1" flipV="1">
            <a:off x="3789713" y="2476004"/>
            <a:ext cx="2362200" cy="4987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089068" y="3907971"/>
            <a:ext cx="990600" cy="304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sz="1000" dirty="0" smtClean="0"/>
              <a:t>serial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02277" y="3907971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sz="1000" dirty="0" smtClean="0"/>
              <a:t>parallel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358735" y="5004330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r>
              <a:rPr lang="en-US" sz="1000" dirty="0" smtClean="0"/>
              <a:t>sync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512621" y="4999512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r>
              <a:rPr lang="en-US" sz="1000" dirty="0" smtClean="0"/>
              <a:t>SFU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58735" y="564671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r>
              <a:rPr lang="en-US" sz="1000" dirty="0" smtClean="0"/>
              <a:t>CFDiv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542802" y="564671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r>
              <a:rPr lang="en-US" sz="1000" dirty="0" smtClean="0"/>
              <a:t>bank</a:t>
            </a:r>
            <a:endParaRPr lang="en-US" dirty="0"/>
          </a:p>
        </p:txBody>
      </p:sp>
      <p:cxnSp>
        <p:nvCxnSpPr>
          <p:cNvPr id="26" name="Straight Connector 25"/>
          <p:cNvCxnSpPr>
            <a:stCxn id="5" idx="2"/>
            <a:endCxn id="19" idx="0"/>
          </p:cNvCxnSpPr>
          <p:nvPr/>
        </p:nvCxnSpPr>
        <p:spPr>
          <a:xfrm flipH="1">
            <a:off x="897577" y="3279567"/>
            <a:ext cx="988126" cy="62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2"/>
            <a:endCxn id="18" idx="0"/>
          </p:cNvCxnSpPr>
          <p:nvPr/>
        </p:nvCxnSpPr>
        <p:spPr>
          <a:xfrm>
            <a:off x="1885703" y="3279567"/>
            <a:ext cx="698665" cy="62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0"/>
            <a:endCxn id="18" idx="2"/>
          </p:cNvCxnSpPr>
          <p:nvPr/>
        </p:nvCxnSpPr>
        <p:spPr>
          <a:xfrm flipV="1">
            <a:off x="1854035" y="4212771"/>
            <a:ext cx="730333" cy="791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0"/>
            <a:endCxn id="18" idx="2"/>
          </p:cNvCxnSpPr>
          <p:nvPr/>
        </p:nvCxnSpPr>
        <p:spPr>
          <a:xfrm flipH="1" flipV="1">
            <a:off x="2584368" y="4212771"/>
            <a:ext cx="423553" cy="786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2" idx="0"/>
            <a:endCxn id="18" idx="2"/>
          </p:cNvCxnSpPr>
          <p:nvPr/>
        </p:nvCxnSpPr>
        <p:spPr>
          <a:xfrm flipV="1">
            <a:off x="1854035" y="4212771"/>
            <a:ext cx="730333" cy="1433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3" idx="0"/>
            <a:endCxn id="18" idx="2"/>
          </p:cNvCxnSpPr>
          <p:nvPr/>
        </p:nvCxnSpPr>
        <p:spPr>
          <a:xfrm flipH="1" flipV="1">
            <a:off x="2584368" y="4212771"/>
            <a:ext cx="453734" cy="1433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43" name="Rounded Rectangle 42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46" name="Straight Arrow Connector 45"/>
            <p:cNvCxnSpPr>
              <a:stCxn id="45" idx="3"/>
              <a:endCxn id="44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7" name="Straight Arrow Connector 46"/>
            <p:cNvCxnSpPr>
              <a:endCxn id="43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4937760" y="3334026"/>
            <a:ext cx="4038600" cy="29865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4724400" y="1914891"/>
            <a:ext cx="4038599" cy="561113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r>
              <a:rPr lang="en-US" sz="1200" dirty="0" smtClean="0"/>
              <a:t>serial</a:t>
            </a:r>
            <a:r>
              <a:rPr lang="en-US" dirty="0" smtClean="0"/>
              <a:t> = </a:t>
            </a:r>
            <a:r>
              <a:rPr lang="en-US" dirty="0"/>
              <a:t>O</a:t>
            </a:r>
            <a:r>
              <a:rPr lang="en-US" sz="1200" dirty="0" smtClean="0"/>
              <a:t>sync</a:t>
            </a:r>
            <a:r>
              <a:rPr lang="en-US" dirty="0" smtClean="0"/>
              <a:t> + O</a:t>
            </a:r>
            <a:r>
              <a:rPr lang="en-US" sz="1200" dirty="0" smtClean="0"/>
              <a:t>SFU</a:t>
            </a:r>
            <a:r>
              <a:rPr lang="en-US" dirty="0" smtClean="0"/>
              <a:t> + O</a:t>
            </a:r>
            <a:r>
              <a:rPr lang="en-US" sz="1200" dirty="0" smtClean="0"/>
              <a:t>CFDiv</a:t>
            </a:r>
            <a:r>
              <a:rPr lang="en-US" dirty="0" smtClean="0"/>
              <a:t> + O</a:t>
            </a:r>
            <a:r>
              <a:rPr lang="en-US" sz="1200" dirty="0" smtClean="0"/>
              <a:t>bank</a:t>
            </a:r>
            <a:endParaRPr lang="en-US" sz="12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606803" y="4396832"/>
            <a:ext cx="4273791" cy="19237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dirty="0" smtClean="0"/>
              <a:t>O</a:t>
            </a:r>
            <a:r>
              <a:rPr lang="en-US" sz="1200" dirty="0" smtClean="0"/>
              <a:t>sync</a:t>
            </a:r>
            <a:r>
              <a:rPr lang="en-US" sz="2000" dirty="0" smtClean="0"/>
              <a:t> </a:t>
            </a:r>
            <a:r>
              <a:rPr lang="en-US" sz="1600" dirty="0" smtClean="0"/>
              <a:t>: Synchroization overhead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</a:t>
            </a:r>
            <a:r>
              <a:rPr lang="en-US" sz="1200" dirty="0" smtClean="0"/>
              <a:t>SFU </a:t>
            </a:r>
            <a:r>
              <a:rPr lang="en-US" sz="1600" dirty="0" smtClean="0"/>
              <a:t>: SFU contention overhead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</a:t>
            </a:r>
            <a:r>
              <a:rPr lang="en-US" sz="1200" dirty="0" smtClean="0"/>
              <a:t>CFDiv</a:t>
            </a:r>
            <a:r>
              <a:rPr lang="en-US" sz="1700" dirty="0" smtClean="0"/>
              <a:t> : branch divergence overhead</a:t>
            </a:r>
            <a:endParaRPr lang="en-US" sz="12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O</a:t>
            </a:r>
            <a:r>
              <a:rPr lang="en-US" sz="1200" dirty="0" smtClean="0"/>
              <a:t>bank</a:t>
            </a:r>
            <a:r>
              <a:rPr lang="en-US" sz="1700" dirty="0" smtClean="0"/>
              <a:t> : Bank-conflict overhead</a:t>
            </a:r>
            <a:endParaRPr lang="en-US" sz="1200" dirty="0" smtClean="0"/>
          </a:p>
          <a:p>
            <a:endParaRPr lang="en-US" sz="2000" dirty="0" smtClean="0"/>
          </a:p>
          <a:p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2468334" y="4909080"/>
            <a:ext cx="1189265" cy="4953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dirty="0" smtClean="0"/>
              <a:t>/26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6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422">
        <p:fade/>
      </p:transition>
    </mc:Choice>
    <mc:Fallback xmlns="">
      <p:transition spd="med" advTm="30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76 -0.16652 L 0.00417 3.3857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83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-0.16212 L -0.00243 0.00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83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76 -0.25648 L 0.0041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127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-0.25648 L -0.00035 -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27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31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Analytical Model</a:t>
            </a:r>
            <a:br>
              <a:rPr lang="en-US" dirty="0" smtClean="0"/>
            </a:br>
            <a:r>
              <a:rPr lang="en-US" sz="1600" dirty="0" smtClean="0"/>
              <a:t>SFU Overhead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5" name="Rounded Rectangle 4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8" name="Straight Arrow Connector 7"/>
            <p:cNvCxnSpPr>
              <a:stCxn id="7" idx="3"/>
              <a:endCxn id="6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" name="Straight Arrow Connector 8"/>
            <p:cNvCxnSpPr>
              <a:endCxn id="5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64" name="Content Placeholder 63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7630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GPGPU has SFUs where expensive operations can be executed.</a:t>
            </a:r>
          </a:p>
          <a:p>
            <a:pPr lvl="1"/>
            <a:r>
              <a:rPr lang="en-US" sz="1600" dirty="0" smtClean="0"/>
              <a:t>With a good ratio of insts and SFU insts, SFU executing cost can be hidden.</a:t>
            </a:r>
            <a:endParaRPr lang="en-US" sz="1600" dirty="0"/>
          </a:p>
        </p:txBody>
      </p:sp>
      <p:graphicFrame>
        <p:nvGraphicFramePr>
          <p:cNvPr id="69" name="Chart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372762"/>
              </p:ext>
            </p:extLst>
          </p:nvPr>
        </p:nvGraphicFramePr>
        <p:xfrm>
          <a:off x="228600" y="3962400"/>
          <a:ext cx="4545274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0" name="Straight Arrow Connector 69"/>
          <p:cNvCxnSpPr/>
          <p:nvPr/>
        </p:nvCxnSpPr>
        <p:spPr>
          <a:xfrm>
            <a:off x="4343400" y="4343399"/>
            <a:ext cx="0" cy="685800"/>
          </a:xfrm>
          <a:prstGeom prst="straightConnector1">
            <a:avLst/>
          </a:prstGeom>
          <a:ln w="28575" cmpd="sng"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4060778" y="4191000"/>
            <a:ext cx="685800" cy="4953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95400" y="2211768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252483" y="2185043"/>
            <a:ext cx="1042917" cy="3167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SFU Inst</a:t>
            </a:r>
            <a:endParaRPr lang="en-US" sz="1400" dirty="0"/>
          </a:p>
        </p:txBody>
      </p:sp>
      <p:sp>
        <p:nvSpPr>
          <p:cNvPr id="3" name="Right Arrow 2"/>
          <p:cNvSpPr/>
          <p:nvPr/>
        </p:nvSpPr>
        <p:spPr>
          <a:xfrm>
            <a:off x="5228799" y="2259812"/>
            <a:ext cx="381000" cy="38327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833349" y="2211768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2366749" y="2211768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2920621" y="2211768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5715560" y="2196978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6276256" y="2196978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6838089" y="2196978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26" name="Rounded Rectangle 25"/>
          <p:cNvSpPr/>
          <p:nvPr/>
        </p:nvSpPr>
        <p:spPr>
          <a:xfrm>
            <a:off x="7388619" y="2203807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>
          <a:xfrm>
            <a:off x="7940278" y="2196978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3464257" y="2214873"/>
            <a:ext cx="1042917" cy="3167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SFU Inst</a:t>
            </a:r>
            <a:endParaRPr lang="en-US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4507174" y="2214873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5715560" y="2531608"/>
            <a:ext cx="1042917" cy="3167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SFU Inst</a:t>
            </a:r>
            <a:endParaRPr lang="en-US" sz="1400" dirty="0"/>
          </a:p>
        </p:txBody>
      </p:sp>
      <p:sp>
        <p:nvSpPr>
          <p:cNvPr id="36" name="Rounded Rectangle 35"/>
          <p:cNvSpPr/>
          <p:nvPr/>
        </p:nvSpPr>
        <p:spPr>
          <a:xfrm>
            <a:off x="6774400" y="2519673"/>
            <a:ext cx="1042917" cy="3167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SFU Inst</a:t>
            </a:r>
            <a:endParaRPr lang="en-US" sz="1400" dirty="0"/>
          </a:p>
        </p:txBody>
      </p:sp>
      <p:sp>
        <p:nvSpPr>
          <p:cNvPr id="37" name="Rounded Rectangle 36"/>
          <p:cNvSpPr/>
          <p:nvPr/>
        </p:nvSpPr>
        <p:spPr>
          <a:xfrm>
            <a:off x="1311322" y="3280599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38" name="Rounded Rectangle 37"/>
          <p:cNvSpPr/>
          <p:nvPr/>
        </p:nvSpPr>
        <p:spPr>
          <a:xfrm>
            <a:off x="252482" y="3268664"/>
            <a:ext cx="1042917" cy="3167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SFU Inst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1866331" y="3290835"/>
            <a:ext cx="1042917" cy="3167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SFU Inst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2930857" y="3290835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44" name="Right Arrow 43"/>
          <p:cNvSpPr/>
          <p:nvPr/>
        </p:nvSpPr>
        <p:spPr>
          <a:xfrm>
            <a:off x="5219700" y="3290835"/>
            <a:ext cx="381000" cy="38327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742856" y="3182503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46" name="Rounded Rectangle 45"/>
          <p:cNvSpPr/>
          <p:nvPr/>
        </p:nvSpPr>
        <p:spPr>
          <a:xfrm>
            <a:off x="5748992" y="3607570"/>
            <a:ext cx="1042917" cy="3167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SFU Inst</a:t>
            </a:r>
            <a:endParaRPr lang="en-US" sz="1400" dirty="0"/>
          </a:p>
        </p:txBody>
      </p:sp>
      <p:sp>
        <p:nvSpPr>
          <p:cNvPr id="47" name="Rounded Rectangle 46"/>
          <p:cNvSpPr/>
          <p:nvPr/>
        </p:nvSpPr>
        <p:spPr>
          <a:xfrm>
            <a:off x="6838089" y="3182503"/>
            <a:ext cx="533400" cy="304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</a:t>
            </a:r>
            <a:endParaRPr lang="en-US" sz="1400" dirty="0"/>
          </a:p>
        </p:txBody>
      </p:sp>
      <p:sp>
        <p:nvSpPr>
          <p:cNvPr id="48" name="Rounded Rectangle 47"/>
          <p:cNvSpPr/>
          <p:nvPr/>
        </p:nvSpPr>
        <p:spPr>
          <a:xfrm>
            <a:off x="6841218" y="3607569"/>
            <a:ext cx="1042917" cy="31673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SFU Inst</a:t>
            </a:r>
            <a:endParaRPr lang="en-US" sz="1400" dirty="0"/>
          </a:p>
        </p:txBody>
      </p:sp>
      <p:sp>
        <p:nvSpPr>
          <p:cNvPr id="49" name="Rounded Rectangle 48"/>
          <p:cNvSpPr/>
          <p:nvPr/>
        </p:nvSpPr>
        <p:spPr>
          <a:xfrm>
            <a:off x="5058705" y="4680835"/>
            <a:ext cx="3747561" cy="905361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Latency of SFU instructions is not completely hidden in this case!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49" idx="0"/>
          </p:cNvCxnSpPr>
          <p:nvPr/>
        </p:nvCxnSpPr>
        <p:spPr>
          <a:xfrm flipH="1" flipV="1">
            <a:off x="6542956" y="3427031"/>
            <a:ext cx="389530" cy="1253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11322" y="2678040"/>
            <a:ext cx="249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High </a:t>
            </a:r>
            <a:r>
              <a:rPr lang="en-US" sz="1400" dirty="0" smtClean="0"/>
              <a:t>Inst to SFU ratio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703996" y="3696852"/>
            <a:ext cx="249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Low</a:t>
            </a:r>
            <a:r>
              <a:rPr lang="en-US" sz="1400" dirty="0" smtClean="0"/>
              <a:t> Inst to SFU ratio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276256" y="2985817"/>
            <a:ext cx="656230" cy="369332"/>
            <a:chOff x="6276256" y="2985817"/>
            <a:chExt cx="656230" cy="369332"/>
          </a:xfrm>
        </p:grpSpPr>
        <p:cxnSp>
          <p:nvCxnSpPr>
            <p:cNvPr id="16" name="Straight Arrow Connector 15"/>
            <p:cNvCxnSpPr>
              <a:stCxn id="45" idx="3"/>
              <a:endCxn id="47" idx="1"/>
            </p:cNvCxnSpPr>
            <p:nvPr/>
          </p:nvCxnSpPr>
          <p:spPr>
            <a:xfrm>
              <a:off x="6276256" y="3334903"/>
              <a:ext cx="561833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76256" y="2985817"/>
              <a:ext cx="656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r>
                <a:rPr lang="en-US" sz="1000" dirty="0" smtClean="0"/>
                <a:t>SFU</a:t>
              </a:r>
              <a:endParaRPr lang="en-US" sz="1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39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078">
        <p:fade/>
      </p:transition>
    </mc:Choice>
    <mc:Fallback xmlns="">
      <p:transition spd="med" advTm="89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>
        <p:bldAsOne/>
      </p:bldGraphic>
      <p:bldP spid="71" grpId="0" animBg="1"/>
      <p:bldP spid="13" grpId="0" animBg="1"/>
      <p:bldP spid="14" grpId="0" animBg="1"/>
      <p:bldP spid="3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11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Model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94413" y="2171204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exec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90403" y="2974767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comp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98371" y="2974767"/>
            <a:ext cx="9906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mem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56613" y="2974767"/>
            <a:ext cx="990600" cy="304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overlap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0"/>
            <a:endCxn id="4" idx="2"/>
          </p:cNvCxnSpPr>
          <p:nvPr/>
        </p:nvCxnSpPr>
        <p:spPr>
          <a:xfrm flipV="1">
            <a:off x="1885703" y="2476004"/>
            <a:ext cx="1904010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4" idx="2"/>
          </p:cNvCxnSpPr>
          <p:nvPr/>
        </p:nvCxnSpPr>
        <p:spPr>
          <a:xfrm flipH="1" flipV="1">
            <a:off x="3789713" y="2476004"/>
            <a:ext cx="3958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4" idx="2"/>
          </p:cNvCxnSpPr>
          <p:nvPr/>
        </p:nvCxnSpPr>
        <p:spPr>
          <a:xfrm flipH="1" flipV="1">
            <a:off x="3789713" y="2476004"/>
            <a:ext cx="2362200" cy="4987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43" name="Rounded Rectangle 42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46" name="Straight Arrow Connector 45"/>
            <p:cNvCxnSpPr>
              <a:stCxn id="45" idx="3"/>
              <a:endCxn id="44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7" name="Straight Arrow Connector 46"/>
            <p:cNvCxnSpPr>
              <a:endCxn id="43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292474" y="1110589"/>
            <a:ext cx="8546726" cy="7944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</a:t>
            </a:r>
            <a:r>
              <a:rPr lang="en-US" sz="1200" dirty="0" smtClean="0"/>
              <a:t>mem </a:t>
            </a:r>
            <a:r>
              <a:rPr lang="en-US" sz="2000" dirty="0" smtClean="0"/>
              <a:t>represents the amount of time spent on memory requests and transfers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642073" y="4032313"/>
            <a:ext cx="3894607" cy="1219200"/>
            <a:chOff x="4600565" y="4402985"/>
            <a:chExt cx="3894607" cy="1219200"/>
          </a:xfrm>
        </p:grpSpPr>
        <p:sp>
          <p:nvSpPr>
            <p:cNvPr id="31" name="Rounded Rectangle 30"/>
            <p:cNvSpPr/>
            <p:nvPr/>
          </p:nvSpPr>
          <p:spPr>
            <a:xfrm>
              <a:off x="4600565" y="4402985"/>
              <a:ext cx="723900" cy="304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335838" y="4402985"/>
              <a:ext cx="93462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332011" y="4707785"/>
              <a:ext cx="723900" cy="304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067284" y="4707785"/>
              <a:ext cx="93462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093569" y="5012585"/>
              <a:ext cx="723900" cy="304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828842" y="5012585"/>
              <a:ext cx="93462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825273" y="5317385"/>
              <a:ext cx="723900" cy="304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Comp</a:t>
              </a:r>
              <a:endParaRPr lang="en-US" sz="14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560546" y="5317385"/>
              <a:ext cx="934626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</p:grpSp>
      <p:sp>
        <p:nvSpPr>
          <p:cNvPr id="49" name="Rounded Rectangle 48"/>
          <p:cNvSpPr/>
          <p:nvPr/>
        </p:nvSpPr>
        <p:spPr>
          <a:xfrm>
            <a:off x="5626839" y="3879913"/>
            <a:ext cx="934626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50" name="Rounded Rectangle 49"/>
          <p:cNvSpPr/>
          <p:nvPr/>
        </p:nvSpPr>
        <p:spPr>
          <a:xfrm>
            <a:off x="5626839" y="4184713"/>
            <a:ext cx="934626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51" name="Rounded Rectangle 50"/>
          <p:cNvSpPr/>
          <p:nvPr/>
        </p:nvSpPr>
        <p:spPr>
          <a:xfrm>
            <a:off x="6561465" y="3879913"/>
            <a:ext cx="934626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52" name="Rounded Rectangle 51"/>
          <p:cNvSpPr/>
          <p:nvPr/>
        </p:nvSpPr>
        <p:spPr>
          <a:xfrm>
            <a:off x="6561465" y="4184713"/>
            <a:ext cx="934626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53" name="Rounded Rectangle 52"/>
          <p:cNvSpPr/>
          <p:nvPr/>
        </p:nvSpPr>
        <p:spPr>
          <a:xfrm>
            <a:off x="5065164" y="5283387"/>
            <a:ext cx="67162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54" name="Rounded Rectangle 53"/>
          <p:cNvSpPr/>
          <p:nvPr/>
        </p:nvSpPr>
        <p:spPr>
          <a:xfrm>
            <a:off x="5738254" y="5283387"/>
            <a:ext cx="67162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55" name="Rounded Rectangle 54"/>
          <p:cNvSpPr/>
          <p:nvPr/>
        </p:nvSpPr>
        <p:spPr>
          <a:xfrm>
            <a:off x="6418846" y="5278838"/>
            <a:ext cx="67162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56" name="Rounded Rectangle 55"/>
          <p:cNvSpPr/>
          <p:nvPr/>
        </p:nvSpPr>
        <p:spPr>
          <a:xfrm>
            <a:off x="7091936" y="5278838"/>
            <a:ext cx="67162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57" name="Right Arrow 56"/>
          <p:cNvSpPr/>
          <p:nvPr/>
        </p:nvSpPr>
        <p:spPr>
          <a:xfrm>
            <a:off x="4413409" y="4295455"/>
            <a:ext cx="381000" cy="4572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5400000" flipV="1">
            <a:off x="6279234" y="4369571"/>
            <a:ext cx="270258" cy="269839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 rot="5400000" flipV="1">
            <a:off x="6464436" y="3686458"/>
            <a:ext cx="194058" cy="186925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657474" y="4621084"/>
            <a:ext cx="1445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000" dirty="0" smtClean="0"/>
              <a:t>mem = 4MEM / 2 </a:t>
            </a:r>
            <a:endParaRPr lang="en-US" sz="1000" dirty="0"/>
          </a:p>
        </p:txBody>
      </p:sp>
      <p:sp>
        <p:nvSpPr>
          <p:cNvPr id="61" name="TextBox 60"/>
          <p:cNvSpPr txBox="1"/>
          <p:nvPr/>
        </p:nvSpPr>
        <p:spPr>
          <a:xfrm>
            <a:off x="6110578" y="5853896"/>
            <a:ext cx="1584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000" dirty="0" smtClean="0"/>
              <a:t>mem = 4MEM / 1</a:t>
            </a:r>
            <a:endParaRPr lang="en-US" sz="1000" dirty="0"/>
          </a:p>
        </p:txBody>
      </p:sp>
      <p:sp>
        <p:nvSpPr>
          <p:cNvPr id="62" name="Rounded Rectangle 61"/>
          <p:cNvSpPr/>
          <p:nvPr/>
        </p:nvSpPr>
        <p:spPr>
          <a:xfrm>
            <a:off x="4413409" y="1678340"/>
            <a:ext cx="4425791" cy="645264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200" dirty="0" smtClean="0"/>
              <a:t>mem </a:t>
            </a:r>
            <a:r>
              <a:rPr lang="en-US" dirty="0" smtClean="0"/>
              <a:t>= Effective mem. requests × AMAT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63" name="Right Brace 62"/>
          <p:cNvSpPr/>
          <p:nvPr/>
        </p:nvSpPr>
        <p:spPr>
          <a:xfrm>
            <a:off x="7527614" y="3899180"/>
            <a:ext cx="334500" cy="57106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861727" y="402831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MWP=2</a:t>
            </a:r>
            <a:endParaRPr lang="en-US" sz="1400" dirty="0"/>
          </a:p>
        </p:txBody>
      </p:sp>
      <p:sp>
        <p:nvSpPr>
          <p:cNvPr id="65" name="Right Brace 64"/>
          <p:cNvSpPr/>
          <p:nvPr/>
        </p:nvSpPr>
        <p:spPr>
          <a:xfrm>
            <a:off x="7828811" y="5278838"/>
            <a:ext cx="334500" cy="43691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62924" y="540797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MWP=1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4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204">
        <p:fade/>
      </p:transition>
    </mc:Choice>
    <mc:Fallback xmlns="">
      <p:transition spd="med" advTm="42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 animBg="1"/>
      <p:bldP spid="63" grpId="0" animBg="1"/>
      <p:bldP spid="64" grpId="0"/>
      <p:bldP spid="65" grpId="0" animBg="1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80604"/>
            <a:ext cx="8382000" cy="8005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</a:t>
            </a:r>
            <a:r>
              <a:rPr lang="en-US" sz="1200" dirty="0" smtClean="0"/>
              <a:t>overlap </a:t>
            </a:r>
            <a:r>
              <a:rPr lang="en-US" sz="2000" dirty="0" smtClean="0"/>
              <a:t>represents how much the memory cost can be hidden by multi-threading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94413" y="2171204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exec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90403" y="2974767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comp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98371" y="2974767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mem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56613" y="2974767"/>
            <a:ext cx="9906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overlap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0"/>
            <a:endCxn id="4" idx="2"/>
          </p:cNvCxnSpPr>
          <p:nvPr/>
        </p:nvCxnSpPr>
        <p:spPr>
          <a:xfrm flipV="1">
            <a:off x="1885703" y="2476004"/>
            <a:ext cx="1904010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4" idx="2"/>
          </p:cNvCxnSpPr>
          <p:nvPr/>
        </p:nvCxnSpPr>
        <p:spPr>
          <a:xfrm flipH="1" flipV="1">
            <a:off x="3789713" y="2476004"/>
            <a:ext cx="3958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4" idx="2"/>
          </p:cNvCxnSpPr>
          <p:nvPr/>
        </p:nvCxnSpPr>
        <p:spPr>
          <a:xfrm flipH="1" flipV="1">
            <a:off x="3789713" y="2476004"/>
            <a:ext cx="2362200" cy="4987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43" name="Rounded Rectangle 42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46" name="Straight Arrow Connector 45"/>
            <p:cNvCxnSpPr>
              <a:stCxn id="45" idx="3"/>
              <a:endCxn id="44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7" name="Straight Arrow Connector 46"/>
            <p:cNvCxnSpPr>
              <a:endCxn id="43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29" name="Rounded Rectangle 28"/>
          <p:cNvSpPr/>
          <p:nvPr/>
        </p:nvSpPr>
        <p:spPr>
          <a:xfrm>
            <a:off x="5195550" y="5552578"/>
            <a:ext cx="3192718" cy="613420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the memory costs are overlapped with computation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90403" y="4515134"/>
            <a:ext cx="283493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63863" y="4129459"/>
                <a:ext cx="2358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</a:t>
                </a:r>
                <a:r>
                  <a:rPr lang="en-US" sz="1200" dirty="0" smtClean="0"/>
                  <a:t>overlap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T</a:t>
                </a:r>
                <a:r>
                  <a:rPr lang="en-US" sz="1200" dirty="0" smtClean="0"/>
                  <a:t>mem</a:t>
                </a:r>
                <a:endParaRPr lang="en-US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863" y="4129459"/>
                <a:ext cx="235867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dirty="0" smtClean="0"/>
              <a:t>/26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28801" y="4730023"/>
            <a:ext cx="3690343" cy="1630258"/>
            <a:chOff x="628801" y="4730023"/>
            <a:chExt cx="3690343" cy="1630258"/>
          </a:xfrm>
        </p:grpSpPr>
        <p:grpSp>
          <p:nvGrpSpPr>
            <p:cNvPr id="8" name="Group 7"/>
            <p:cNvGrpSpPr/>
            <p:nvPr/>
          </p:nvGrpSpPr>
          <p:grpSpPr>
            <a:xfrm>
              <a:off x="628801" y="4730023"/>
              <a:ext cx="3596540" cy="1219200"/>
              <a:chOff x="628801" y="4730023"/>
              <a:chExt cx="3596540" cy="12192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28801" y="4730023"/>
                <a:ext cx="2114399" cy="304800"/>
                <a:chOff x="4600565" y="4402985"/>
                <a:chExt cx="2114399" cy="304800"/>
              </a:xfrm>
            </p:grpSpPr>
            <p:sp>
              <p:nvSpPr>
                <p:cNvPr id="51" name="Rounded Rectangle 50"/>
                <p:cNvSpPr/>
                <p:nvPr/>
              </p:nvSpPr>
              <p:spPr>
                <a:xfrm>
                  <a:off x="4600565" y="4402985"/>
                  <a:ext cx="731446" cy="30480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Comp</a:t>
                  </a:r>
                  <a:endParaRPr lang="en-US" sz="1200" dirty="0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5335838" y="4402985"/>
                  <a:ext cx="1379126" cy="304800"/>
                </a:xfrm>
                <a:prstGeom prst="round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Mem</a:t>
                  </a:r>
                  <a:endParaRPr lang="en-US" sz="1400" dirty="0"/>
                </a:p>
              </p:txBody>
            </p:sp>
          </p:grpSp>
          <p:sp>
            <p:nvSpPr>
              <p:cNvPr id="59" name="Rounded Rectangle 58"/>
              <p:cNvSpPr/>
              <p:nvPr/>
            </p:nvSpPr>
            <p:spPr>
              <a:xfrm>
                <a:off x="1390403" y="5034823"/>
                <a:ext cx="731446" cy="3048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Comp</a:t>
                </a:r>
                <a:endParaRPr lang="en-US" sz="1200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2110528" y="5034823"/>
                <a:ext cx="1379126" cy="3048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Mem</a:t>
                </a:r>
                <a:endParaRPr lang="en-US" sz="1400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2114769" y="5339623"/>
                <a:ext cx="731446" cy="3048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Comp</a:t>
                </a:r>
                <a:endParaRPr lang="en-US" sz="1200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2846215" y="5339623"/>
                <a:ext cx="1379126" cy="3048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Mem</a:t>
                </a:r>
                <a:endParaRPr lang="en-US" sz="1400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2856252" y="5644423"/>
                <a:ext cx="731446" cy="30480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Comp</a:t>
                </a:r>
                <a:endParaRPr lang="en-US" sz="1200" dirty="0"/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3587698" y="5949223"/>
              <a:ext cx="731446" cy="304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Comp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81288" y="5990949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MWP ≥ CWP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Right Brace 35"/>
          <p:cNvSpPr/>
          <p:nvPr/>
        </p:nvSpPr>
        <p:spPr>
          <a:xfrm>
            <a:off x="4264646" y="4730023"/>
            <a:ext cx="334113" cy="914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598759" y="5031846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MWP=3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02624" y="5080653"/>
            <a:ext cx="470338" cy="840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02624" y="5441137"/>
            <a:ext cx="775138" cy="479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02624" y="5644423"/>
            <a:ext cx="1202585" cy="276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9264" y="5990949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CWP=3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1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67">
        <p:fade/>
      </p:transition>
    </mc:Choice>
    <mc:Fallback xmlns="">
      <p:transition spd="med" advTm="20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36" grpId="0" animBg="1"/>
      <p:bldP spid="37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5433150" y="4439471"/>
            <a:ext cx="2134779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298371" y="4439471"/>
            <a:ext cx="2134779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80604"/>
            <a:ext cx="8382000" cy="8005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</a:t>
            </a:r>
            <a:r>
              <a:rPr lang="en-US" sz="1200" dirty="0" smtClean="0"/>
              <a:t>overlap </a:t>
            </a:r>
            <a:r>
              <a:rPr lang="en-US" sz="2000" dirty="0" smtClean="0"/>
              <a:t>represents how much the memory access cost can be hidden by multi-threading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94413" y="2171204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exec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90403" y="2974767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comp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98371" y="2974767"/>
            <a:ext cx="990600" cy="304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mem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656613" y="2974767"/>
            <a:ext cx="990600" cy="304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sz="1000" dirty="0" smtClean="0"/>
              <a:t>overlap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0"/>
            <a:endCxn id="4" idx="2"/>
          </p:cNvCxnSpPr>
          <p:nvPr/>
        </p:nvCxnSpPr>
        <p:spPr>
          <a:xfrm flipV="1">
            <a:off x="1885703" y="2476004"/>
            <a:ext cx="1904010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4" idx="2"/>
          </p:cNvCxnSpPr>
          <p:nvPr/>
        </p:nvCxnSpPr>
        <p:spPr>
          <a:xfrm flipH="1" flipV="1">
            <a:off x="3789713" y="2476004"/>
            <a:ext cx="3958" cy="498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4" idx="2"/>
          </p:cNvCxnSpPr>
          <p:nvPr/>
        </p:nvCxnSpPr>
        <p:spPr>
          <a:xfrm flipH="1" flipV="1">
            <a:off x="3789713" y="2476004"/>
            <a:ext cx="2362200" cy="4987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43" name="Rounded Rectangle 42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46" name="Straight Arrow Connector 45"/>
            <p:cNvCxnSpPr>
              <a:stCxn id="45" idx="3"/>
              <a:endCxn id="44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7" name="Straight Arrow Connector 46"/>
            <p:cNvCxnSpPr>
              <a:endCxn id="43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24361" y="4439471"/>
            <a:ext cx="2870051" cy="304800"/>
            <a:chOff x="4600565" y="4402985"/>
            <a:chExt cx="2870051" cy="304800"/>
          </a:xfrm>
        </p:grpSpPr>
        <p:sp>
          <p:nvSpPr>
            <p:cNvPr id="51" name="Rounded Rectangle 50"/>
            <p:cNvSpPr/>
            <p:nvPr/>
          </p:nvSpPr>
          <p:spPr>
            <a:xfrm>
              <a:off x="4600565" y="4402985"/>
              <a:ext cx="731446" cy="3048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Comp</a:t>
              </a:r>
              <a:endParaRPr lang="en-US" sz="12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335837" y="4402985"/>
              <a:ext cx="2134779" cy="304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Mem</a:t>
              </a:r>
              <a:endParaRPr lang="en-US" sz="1400" dirty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175555" y="4744271"/>
            <a:ext cx="731446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1912688" y="4744271"/>
            <a:ext cx="2134779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4047467" y="4744271"/>
            <a:ext cx="2134779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</a:t>
            </a:r>
            <a:endParaRPr lang="en-US" sz="1400" dirty="0"/>
          </a:p>
        </p:txBody>
      </p:sp>
      <p:sp>
        <p:nvSpPr>
          <p:cNvPr id="48" name="Rounded Rectangle 47"/>
          <p:cNvSpPr/>
          <p:nvPr/>
        </p:nvSpPr>
        <p:spPr>
          <a:xfrm>
            <a:off x="1912688" y="5049071"/>
            <a:ext cx="731446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</a:t>
            </a:r>
            <a:endParaRPr lang="en-US" sz="1200" dirty="0"/>
          </a:p>
        </p:txBody>
      </p:sp>
      <p:sp>
        <p:nvSpPr>
          <p:cNvPr id="49" name="Rounded Rectangle 48"/>
          <p:cNvSpPr/>
          <p:nvPr/>
        </p:nvSpPr>
        <p:spPr>
          <a:xfrm>
            <a:off x="2644134" y="5342970"/>
            <a:ext cx="731446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</a:t>
            </a:r>
            <a:endParaRPr lang="en-US" sz="1200" dirty="0"/>
          </a:p>
        </p:txBody>
      </p:sp>
      <p:sp>
        <p:nvSpPr>
          <p:cNvPr id="55" name="Rounded Rectangle 54"/>
          <p:cNvSpPr/>
          <p:nvPr/>
        </p:nvSpPr>
        <p:spPr>
          <a:xfrm>
            <a:off x="3357545" y="5647770"/>
            <a:ext cx="731446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</a:t>
            </a:r>
            <a:endParaRPr lang="en-US" sz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4083304" y="5952570"/>
            <a:ext cx="731446" cy="304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</a:t>
            </a:r>
            <a:endParaRPr lang="en-US" sz="1200" dirty="0"/>
          </a:p>
        </p:txBody>
      </p:sp>
      <p:sp>
        <p:nvSpPr>
          <p:cNvPr id="57" name="Rounded Rectangle 56"/>
          <p:cNvSpPr/>
          <p:nvPr/>
        </p:nvSpPr>
        <p:spPr>
          <a:xfrm>
            <a:off x="5346752" y="5639272"/>
            <a:ext cx="3192718" cy="613420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Computation cost is hidden by memory cost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240323" y="4167285"/>
            <a:ext cx="357442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59632" y="3781610"/>
                <a:ext cx="36551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</a:t>
                </a:r>
                <a:r>
                  <a:rPr lang="en-US" sz="1200" dirty="0" smtClean="0"/>
                  <a:t>overlap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T</a:t>
                </a:r>
                <a:r>
                  <a:rPr lang="en-US" sz="1200" dirty="0" smtClean="0"/>
                  <a:t>comp</a:t>
                </a:r>
                <a:endParaRPr lang="en-US" sz="1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32" y="3781610"/>
                <a:ext cx="365511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41726" y="59492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CWP &gt; MWP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7716885" y="4500542"/>
            <a:ext cx="334500" cy="57106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050998" y="462968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MWP=2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53541" y="4749852"/>
            <a:ext cx="470338" cy="840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53541" y="5110336"/>
            <a:ext cx="775138" cy="479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53541" y="5313622"/>
            <a:ext cx="1202585" cy="276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30181" y="5660148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CWP=4</a:t>
            </a:r>
            <a:endParaRPr lang="en-US" sz="14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553541" y="5604262"/>
            <a:ext cx="2062912" cy="35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474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31">
        <p:fade/>
      </p:transition>
    </mc:Choice>
    <mc:Fallback xmlns="">
      <p:transition spd="med" advTm="14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0" grpId="0" animBg="1"/>
      <p:bldP spid="38" grpId="0" animBg="1"/>
      <p:bldP spid="39" grpId="0" animBg="1"/>
      <p:bldP spid="41" grpId="0" animBg="1"/>
      <p:bldP spid="48" grpId="0" animBg="1"/>
      <p:bldP spid="49" grpId="0" animBg="1"/>
      <p:bldP spid="55" grpId="0" animBg="1"/>
      <p:bldP spid="56" grpId="0" animBg="1"/>
      <p:bldP spid="57" grpId="0" animBg="1"/>
      <p:bldP spid="66" grpId="0"/>
      <p:bldP spid="34" grpId="0"/>
      <p:bldP spid="35" grpId="0" animBg="1"/>
      <p:bldP spid="36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 Chart</a:t>
            </a:r>
            <a:endParaRPr lang="en-US" sz="1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43" name="Rounded Rectangle 42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46" name="Straight Arrow Connector 45"/>
            <p:cNvCxnSpPr>
              <a:stCxn id="45" idx="3"/>
              <a:endCxn id="44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47" name="Straight Arrow Connector 46"/>
            <p:cNvCxnSpPr>
              <a:endCxn id="43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Time metrics are converted into potential benefit metrics.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3566160" y="3044952"/>
            <a:ext cx="137160" cy="13716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" y="54864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5800" y="2667000"/>
            <a:ext cx="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5486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000" dirty="0" smtClean="0"/>
              <a:t>mem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23805" y="53479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Mem Cost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-3958" y="23900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Comp Cost</a:t>
            </a:r>
            <a:endParaRPr lang="en-US" sz="12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85800" y="2819400"/>
            <a:ext cx="2971800" cy="2667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lowchart: Connector 16"/>
          <p:cNvSpPr/>
          <p:nvPr/>
        </p:nvSpPr>
        <p:spPr>
          <a:xfrm>
            <a:off x="3569722" y="3048000"/>
            <a:ext cx="137160" cy="137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638302" y="3200400"/>
            <a:ext cx="19298" cy="228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7" idx="2"/>
          </p:cNvCxnSpPr>
          <p:nvPr/>
        </p:nvCxnSpPr>
        <p:spPr>
          <a:xfrm>
            <a:off x="685800" y="3116580"/>
            <a:ext cx="28839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296269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000" dirty="0" smtClean="0"/>
              <a:t>comp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70659" y="3200400"/>
            <a:ext cx="19298" cy="228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80804" y="547100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000" dirty="0" smtClean="0"/>
              <a:t>mem’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263096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000" dirty="0" smtClean="0"/>
              <a:t>overlap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85800" y="5105400"/>
            <a:ext cx="3238005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71600" y="2667000"/>
            <a:ext cx="19298" cy="2819399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0248" y="5486400"/>
            <a:ext cx="904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</a:t>
            </a:r>
            <a:r>
              <a:rPr lang="en-US" sz="1000" dirty="0" smtClean="0">
                <a:solidFill>
                  <a:srgbClr val="FF0000"/>
                </a:solidFill>
              </a:rPr>
              <a:t>mem_min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265" y="4951511"/>
            <a:ext cx="447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</a:t>
            </a:r>
            <a:r>
              <a:rPr lang="en-US" sz="1000" dirty="0" smtClean="0">
                <a:solidFill>
                  <a:srgbClr val="FF0000"/>
                </a:solidFill>
              </a:rPr>
              <a:t>fp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 flipH="1" flipV="1">
            <a:off x="2895599" y="2278127"/>
            <a:ext cx="152402" cy="1361705"/>
          </a:xfrm>
          <a:prstGeom prst="righ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4408" y="5778786"/>
            <a:ext cx="2971800" cy="2286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Potential Benefit Chart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371600" y="3116580"/>
            <a:ext cx="8382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08659" y="2819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000" dirty="0" smtClean="0"/>
              <a:t>memlp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76856" y="3185160"/>
            <a:ext cx="0" cy="46786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79713" y="3275222"/>
            <a:ext cx="688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000" dirty="0" smtClean="0"/>
              <a:t>serial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78587" y="3653028"/>
            <a:ext cx="1732" cy="69037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60910" y="375834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000" dirty="0" smtClean="0"/>
              <a:t>itilp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280319" y="4343400"/>
            <a:ext cx="10628" cy="77665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60910" y="4535007"/>
            <a:ext cx="643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r>
              <a:rPr lang="en-US" sz="1000" dirty="0" smtClean="0"/>
              <a:t>fp</a:t>
            </a:r>
            <a:endParaRPr lang="en-US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53994"/>
              </p:ext>
            </p:extLst>
          </p:nvPr>
        </p:nvGraphicFramePr>
        <p:xfrm>
          <a:off x="4990605" y="4251379"/>
          <a:ext cx="3940035" cy="17373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60384"/>
                <a:gridCol w="2979651"/>
              </a:tblGrid>
              <a:tr h="4089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Benefit </a:t>
                      </a:r>
                    </a:p>
                    <a:p>
                      <a:r>
                        <a:rPr lang="en-US" sz="1400" dirty="0" smtClean="0"/>
                        <a:t>Metrics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Benefits of </a:t>
                      </a:r>
                      <a:endParaRPr lang="en-US" sz="1400" dirty="0"/>
                    </a:p>
                  </a:txBody>
                  <a:tcPr/>
                </a:tc>
              </a:tr>
              <a:tr h="223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r>
                        <a:rPr lang="en-US" sz="1000" dirty="0" smtClean="0"/>
                        <a:t>memlp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Increasing MLP</a:t>
                      </a:r>
                      <a:endParaRPr lang="en-US" sz="1400" dirty="0"/>
                    </a:p>
                  </a:txBody>
                  <a:tcPr/>
                </a:tc>
              </a:tr>
              <a:tr h="223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r>
                        <a:rPr lang="en-US" sz="1000" dirty="0" smtClean="0"/>
                        <a:t>serial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Removing serialization effects</a:t>
                      </a:r>
                      <a:endParaRPr lang="en-US" sz="1400" dirty="0"/>
                    </a:p>
                  </a:txBody>
                  <a:tcPr/>
                </a:tc>
              </a:tr>
              <a:tr h="223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r>
                        <a:rPr lang="en-US" sz="1000" dirty="0" smtClean="0"/>
                        <a:t>itilp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Increasing inter-thread ILP</a:t>
                      </a:r>
                      <a:endParaRPr lang="en-US" sz="1400" dirty="0"/>
                    </a:p>
                  </a:txBody>
                  <a:tcPr/>
                </a:tc>
              </a:tr>
              <a:tr h="22372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r>
                        <a:rPr lang="en-US" sz="1000" dirty="0" smtClean="0"/>
                        <a:t>fp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Improving computing efficiency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Content Placeholder 2"/>
          <p:cNvSpPr txBox="1">
            <a:spLocks/>
          </p:cNvSpPr>
          <p:nvPr/>
        </p:nvSpPr>
        <p:spPr>
          <a:xfrm>
            <a:off x="4800600" y="3109360"/>
            <a:ext cx="4175760" cy="6395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T</a:t>
            </a:r>
            <a:r>
              <a:rPr lang="en-US" sz="1200" dirty="0" smtClean="0">
                <a:solidFill>
                  <a:srgbClr val="FF0000"/>
                </a:solidFill>
              </a:rPr>
              <a:t>fp</a:t>
            </a:r>
            <a:r>
              <a:rPr lang="en-US" sz="1200" dirty="0" smtClean="0"/>
              <a:t> </a:t>
            </a:r>
            <a:r>
              <a:rPr lang="en-US" sz="2000" dirty="0" smtClean="0"/>
              <a:t>: </a:t>
            </a:r>
            <a:r>
              <a:rPr lang="en-US" sz="1900" dirty="0" smtClean="0"/>
              <a:t>ideal computation cost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T</a:t>
            </a:r>
            <a:r>
              <a:rPr lang="en-US" sz="1200" dirty="0" smtClean="0">
                <a:solidFill>
                  <a:srgbClr val="FF0000"/>
                </a:solidFill>
              </a:rPr>
              <a:t>mem_min</a:t>
            </a:r>
            <a:r>
              <a:rPr lang="en-US" sz="1200" dirty="0" smtClean="0"/>
              <a:t> </a:t>
            </a:r>
            <a:r>
              <a:rPr lang="en-US" sz="1900" dirty="0" smtClean="0"/>
              <a:t>: ideal memory cost</a:t>
            </a:r>
            <a:r>
              <a:rPr lang="en-US" sz="2000" dirty="0" smtClean="0"/>
              <a:t> </a:t>
            </a:r>
            <a:endParaRPr lang="en-US" sz="1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97086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Single Thread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60124" y="4787458"/>
            <a:ext cx="4016235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922580" y="5090734"/>
            <a:ext cx="4016235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60123" y="5392486"/>
            <a:ext cx="4016235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922580" y="5695762"/>
            <a:ext cx="4016235" cy="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842415" y="4791937"/>
            <a:ext cx="897064" cy="340694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Optimized Kernel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4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978">
        <p:fade/>
      </p:transition>
    </mc:Choice>
    <mc:Fallback xmlns="">
      <p:transition spd="med" advTm="1229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0167E-6 L -0.14792 0.0011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4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92 0.00115 L -0.18542 0.00115 C -0.20243 0.00115 -0.22292 0.00416 -0.22292 0.00647 L -0.22292 0.01225 " pathEditMode="relative" rAng="0" ptsTypes="FfFF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92 0.01225 L -0.22292 0.262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  <p:bldP spid="17" grpId="0" animBg="1"/>
      <p:bldP spid="17" grpId="1" animBg="1"/>
      <p:bldP spid="17" grpId="2" animBg="1"/>
      <p:bldP spid="17" grpId="3" animBg="1"/>
      <p:bldP spid="20" grpId="0"/>
      <p:bldP spid="22" grpId="0"/>
      <p:bldP spid="23" grpId="0"/>
      <p:bldP spid="26" grpId="0"/>
      <p:bldP spid="27" grpId="0"/>
      <p:bldP spid="28" grpId="0" animBg="1"/>
      <p:bldP spid="29" grpId="0" animBg="1"/>
      <p:bldP spid="31" grpId="0"/>
      <p:bldP spid="33" grpId="0"/>
      <p:bldP spid="35" grpId="0"/>
      <p:bldP spid="37" grpId="0"/>
      <p:bldP spid="5" grpId="0"/>
      <p:bldP spid="40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GPUPerf: </a:t>
            </a:r>
            <a:r>
              <a:rPr lang="en-US" dirty="0"/>
              <a:t>P</a:t>
            </a:r>
            <a:r>
              <a:rPr lang="en-US" dirty="0" smtClean="0"/>
              <a:t>erformance analysis framework</a:t>
            </a:r>
          </a:p>
          <a:p>
            <a:pPr lvl="1"/>
            <a:r>
              <a:rPr lang="en-US" dirty="0" smtClean="0"/>
              <a:t>Performance Advisor</a:t>
            </a:r>
          </a:p>
          <a:p>
            <a:pPr lvl="1"/>
            <a:r>
              <a:rPr lang="en-US" dirty="0" smtClean="0"/>
              <a:t>Analytical Model</a:t>
            </a:r>
          </a:p>
          <a:p>
            <a:pPr lvl="1"/>
            <a:r>
              <a:rPr lang="en-US" dirty="0" smtClean="0"/>
              <a:t>Frontend Data Collector</a:t>
            </a:r>
          </a:p>
          <a:p>
            <a:r>
              <a:rPr lang="en-US" dirty="0" smtClean="0"/>
              <a:t>Evaluations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7">
        <p:fade/>
      </p:transition>
    </mc:Choice>
    <mc:Fallback xmlns="">
      <p:transition spd="med" advTm="30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Frontend Data Collector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6300" y="3165753"/>
            <a:ext cx="4191000" cy="91294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Architecture-related information from H/W counters</a:t>
            </a:r>
          </a:p>
          <a:p>
            <a:pPr lvl="1"/>
            <a:r>
              <a:rPr lang="en-US" sz="1400" dirty="0"/>
              <a:t>#insts, global LD/ST requests, cache </a:t>
            </a:r>
            <a:r>
              <a:rPr lang="en-US" sz="1400" dirty="0" smtClean="0"/>
              <a:t>info</a:t>
            </a:r>
            <a:endParaRPr lang="en-US" sz="1400" dirty="0"/>
          </a:p>
          <a:p>
            <a:endParaRPr lang="en-US" sz="18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1882980" y="3049451"/>
            <a:ext cx="1574965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Compute</a:t>
            </a:r>
          </a:p>
          <a:p>
            <a:pPr algn="ctr"/>
            <a:r>
              <a:rPr lang="en-US" sz="1400" dirty="0" smtClean="0"/>
              <a:t>Visual Profiler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1882979" y="4078702"/>
            <a:ext cx="1562101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Instruction</a:t>
            </a:r>
          </a:p>
          <a:p>
            <a:pPr algn="ctr"/>
            <a:r>
              <a:rPr lang="en-US" sz="1400" dirty="0" smtClean="0"/>
              <a:t>Analyzer (IA)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1882979" y="5116756"/>
            <a:ext cx="1562102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Static Analysis</a:t>
            </a:r>
          </a:p>
          <a:p>
            <a:pPr algn="ctr"/>
            <a:r>
              <a:rPr lang="en-US" sz="1400" dirty="0" smtClean="0"/>
              <a:t>Tools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981200" y="1609540"/>
            <a:ext cx="5486400" cy="648986"/>
            <a:chOff x="1447800" y="2217222"/>
            <a:chExt cx="5486400" cy="648986"/>
          </a:xfrm>
        </p:grpSpPr>
        <p:sp>
          <p:nvSpPr>
            <p:cNvPr id="26" name="Rounded Rectangle 25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Performance </a:t>
              </a:r>
              <a:br>
                <a:rPr lang="en-US" sz="1400" dirty="0" smtClean="0"/>
              </a:br>
              <a:r>
                <a:rPr lang="en-US" sz="1400" dirty="0" smtClean="0"/>
                <a:t>Advisor</a:t>
              </a:r>
              <a:endParaRPr lang="en-US" sz="14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Analytical</a:t>
              </a:r>
            </a:p>
            <a:p>
              <a:pPr algn="ctr"/>
              <a:r>
                <a:rPr lang="en-US" sz="1400" dirty="0" smtClean="0"/>
                <a:t>Model</a:t>
              </a:r>
              <a:endParaRPr lang="en-US" sz="14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447800" y="2217222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Frontend</a:t>
              </a:r>
            </a:p>
            <a:p>
              <a:pPr algn="ctr"/>
              <a:r>
                <a:rPr lang="en-US" sz="1400" dirty="0" smtClean="0"/>
                <a:t>Data Collector</a:t>
              </a:r>
              <a:endParaRPr lang="en-US" sz="1400" dirty="0"/>
            </a:p>
          </p:txBody>
        </p:sp>
        <p:cxnSp>
          <p:nvCxnSpPr>
            <p:cNvPr id="29" name="Straight Arrow Connector 28"/>
            <p:cNvCxnSpPr>
              <a:stCxn id="28" idx="3"/>
              <a:endCxn id="27" idx="1"/>
            </p:cNvCxnSpPr>
            <p:nvPr/>
          </p:nvCxnSpPr>
          <p:spPr>
            <a:xfrm>
              <a:off x="2819400" y="2537262"/>
              <a:ext cx="685800" cy="890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0" name="Straight Arrow Connector 29"/>
            <p:cNvCxnSpPr>
              <a:endCxn id="26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flipH="1">
            <a:off x="1567788" y="2258526"/>
            <a:ext cx="413412" cy="67607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52800" y="2249620"/>
            <a:ext cx="457200" cy="68498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083744" y="2934600"/>
            <a:ext cx="3216481" cy="294214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endCxn id="20" idx="1"/>
          </p:cNvCxnSpPr>
          <p:nvPr/>
        </p:nvCxnSpPr>
        <p:spPr>
          <a:xfrm>
            <a:off x="892381" y="3354251"/>
            <a:ext cx="99059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2" idx="1"/>
          </p:cNvCxnSpPr>
          <p:nvPr/>
        </p:nvCxnSpPr>
        <p:spPr>
          <a:xfrm>
            <a:off x="879516" y="5421556"/>
            <a:ext cx="100346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1" idx="1"/>
          </p:cNvCxnSpPr>
          <p:nvPr/>
        </p:nvCxnSpPr>
        <p:spPr>
          <a:xfrm>
            <a:off x="879516" y="4383502"/>
            <a:ext cx="100346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28600" y="3154196"/>
            <a:ext cx="1339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CUDA Executable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226620" y="4178653"/>
            <a:ext cx="1161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Ocelot</a:t>
            </a:r>
          </a:p>
          <a:p>
            <a:r>
              <a:rPr lang="en-US" sz="1600" dirty="0" smtClean="0"/>
              <a:t>Executable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209796" y="5147765"/>
            <a:ext cx="1357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CUDA Binary</a:t>
            </a:r>
          </a:p>
          <a:p>
            <a:r>
              <a:rPr lang="en-US" sz="1600" dirty="0" smtClean="0"/>
              <a:t>(CUBIN)</a:t>
            </a:r>
            <a:endParaRPr lang="en-US" sz="1600" dirty="0"/>
          </a:p>
        </p:txBody>
      </p:sp>
      <p:cxnSp>
        <p:nvCxnSpPr>
          <p:cNvPr id="68" name="Straight Arrow Connector 67"/>
          <p:cNvCxnSpPr>
            <a:stCxn id="20" idx="3"/>
          </p:cNvCxnSpPr>
          <p:nvPr/>
        </p:nvCxnSpPr>
        <p:spPr>
          <a:xfrm>
            <a:off x="3457945" y="3354251"/>
            <a:ext cx="111405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1" idx="3"/>
          </p:cNvCxnSpPr>
          <p:nvPr/>
        </p:nvCxnSpPr>
        <p:spPr>
          <a:xfrm flipV="1">
            <a:off x="3445080" y="4378708"/>
            <a:ext cx="1126920" cy="479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2" idx="3"/>
          </p:cNvCxnSpPr>
          <p:nvPr/>
        </p:nvCxnSpPr>
        <p:spPr>
          <a:xfrm>
            <a:off x="3445081" y="5421556"/>
            <a:ext cx="112691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57945" y="3074276"/>
            <a:ext cx="1241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#Insts</a:t>
            </a:r>
          </a:p>
          <a:p>
            <a:r>
              <a:rPr lang="en-US" sz="1600" dirty="0" smtClean="0"/>
              <a:t>Occupancy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3470809" y="4057361"/>
            <a:ext cx="1241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#SFU_Insts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3457944" y="5095415"/>
            <a:ext cx="1241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ILP, MLP, ...</a:t>
            </a:r>
            <a:endParaRPr lang="en-US" sz="1600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4681352" y="5205984"/>
            <a:ext cx="4191000" cy="19055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</a:t>
            </a:r>
            <a:r>
              <a:rPr lang="en-US" sz="1800" dirty="0" smtClean="0"/>
              <a:t>nformation in CUDA binaries instead of PTX after low-level compiler optimizations </a:t>
            </a:r>
          </a:p>
          <a:p>
            <a:pPr lvl="1"/>
            <a:r>
              <a:rPr lang="en-US" sz="1400" dirty="0" smtClean="0"/>
              <a:t>ILP, MLP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4686300" y="4260391"/>
            <a:ext cx="4191000" cy="73325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Detailed information from emulating PTX executions</a:t>
            </a:r>
          </a:p>
          <a:p>
            <a:pPr lvl="1"/>
            <a:r>
              <a:rPr lang="en-US" sz="1400" dirty="0"/>
              <a:t>#SFU insts, #sync insts, loop counters</a:t>
            </a:r>
            <a:endParaRPr lang="en-US" sz="1800" dirty="0"/>
          </a:p>
          <a:p>
            <a:pPr marL="274320" lvl="1" indent="0">
              <a:buNone/>
            </a:pPr>
            <a:endParaRPr lang="en-US" sz="18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33" name="Rounded Rectangle 32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38" name="Straight Arrow Connector 37"/>
            <p:cNvCxnSpPr>
              <a:stCxn id="37" idx="3"/>
              <a:endCxn id="36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39" name="Straight Arrow Connector 38"/>
            <p:cNvCxnSpPr>
              <a:endCxn id="33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609600" y="5731602"/>
            <a:ext cx="3962400" cy="905361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collected information is fed into our analytical model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603044" y="3756476"/>
            <a:ext cx="1171450" cy="470162"/>
          </a:xfrm>
          <a:prstGeom prst="roundRect">
            <a:avLst/>
          </a:prstGeom>
          <a:solidFill>
            <a:schemeClr val="tx2">
              <a:lumMod val="60000"/>
              <a:lumOff val="40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Ocelot </a:t>
            </a:r>
          </a:p>
          <a:p>
            <a:pPr algn="ctr"/>
            <a:r>
              <a:rPr lang="en-US" sz="1000" dirty="0" smtClean="0"/>
              <a:t>[Diamos et al., PACT’10]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6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924">
        <p:fade/>
      </p:transition>
    </mc:Choice>
    <mc:Fallback xmlns="">
      <p:transition spd="med" advTm="649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 animBg="1"/>
      <p:bldP spid="22" grpId="0" animBg="1"/>
      <p:bldP spid="35" grpId="0" animBg="1"/>
      <p:bldP spid="51" grpId="0"/>
      <p:bldP spid="54" grpId="0"/>
      <p:bldP spid="55" grpId="0"/>
      <p:bldP spid="73" grpId="0"/>
      <p:bldP spid="74" grpId="0"/>
      <p:bldP spid="75" grpId="0"/>
      <p:bldP spid="81" grpId="0"/>
      <p:bldP spid="82" grpId="0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GPUPerf: A Performance Analysis Framework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Performance Advisor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Analytical Model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Frontend Data Collector</a:t>
            </a:r>
          </a:p>
          <a:p>
            <a:r>
              <a:rPr lang="en-US" dirty="0" smtClean="0"/>
              <a:t>Evaluations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88">
        <p:fade/>
      </p:transition>
    </mc:Choice>
    <mc:Fallback xmlns="">
      <p:transition spd="med" advTm="52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NVIDIA C2050 Fermi architecture</a:t>
            </a:r>
          </a:p>
          <a:p>
            <a:endParaRPr lang="en-US" dirty="0" smtClean="0"/>
          </a:p>
          <a:p>
            <a:r>
              <a:rPr lang="en-US" dirty="0" smtClean="0"/>
              <a:t>FMM (Fast Multi-pole Method): approximation of n-body problem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Parboil benchmarks, Reduction (in the paper)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4510" y="3593806"/>
            <a:ext cx="1578430" cy="68283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Prefetching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94510" y="4584406"/>
            <a:ext cx="1578430" cy="68283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Unrolling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447110" y="3596772"/>
            <a:ext cx="1578430" cy="6828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SFU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447110" y="4584406"/>
            <a:ext cx="1578430" cy="68283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352110" y="3593806"/>
            <a:ext cx="1578430" cy="68283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Vector Packing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352110" y="4584406"/>
            <a:ext cx="1578430" cy="68283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Loop optimization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76400" y="2332361"/>
            <a:ext cx="4326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smtClean="0"/>
              <a:t>Winner</a:t>
            </a:r>
            <a:r>
              <a:rPr lang="en-US" sz="1400" dirty="0"/>
              <a:t>, 2010 Gordon Bell Prize at </a:t>
            </a:r>
            <a:r>
              <a:rPr lang="en-US" sz="1400" dirty="0" smtClean="0"/>
              <a:t>Supercomputing</a:t>
            </a:r>
            <a:r>
              <a:rPr lang="en-US" sz="1400" dirty="0"/>
              <a:t>]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6" name="Right Arrow 15"/>
          <p:cNvSpPr/>
          <p:nvPr/>
        </p:nvSpPr>
        <p:spPr>
          <a:xfrm>
            <a:off x="6028510" y="4127206"/>
            <a:ext cx="8382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934200" y="3822406"/>
            <a:ext cx="1968140" cy="98763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44 </a:t>
            </a:r>
            <a:r>
              <a:rPr lang="en-US" dirty="0" smtClean="0"/>
              <a:t>Optimization combinations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2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787">
        <p:fade/>
      </p:transition>
    </mc:Choice>
    <mc:Fallback xmlns="">
      <p:transition spd="med" advTm="317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FMM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709846"/>
              </p:ext>
            </p:extLst>
          </p:nvPr>
        </p:nvGraphicFramePr>
        <p:xfrm>
          <a:off x="381000" y="1295400"/>
          <a:ext cx="8172450" cy="497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8077200" y="1524000"/>
            <a:ext cx="164592" cy="434340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6200000">
            <a:off x="7429500" y="1485900"/>
            <a:ext cx="457200" cy="6858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3063240"/>
            <a:ext cx="866696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914400" y="4343400"/>
            <a:ext cx="6012118" cy="1066800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Vector packing + Shared memory + Unroll-Jam + SFU </a:t>
            </a:r>
            <a:r>
              <a:rPr lang="en-US" sz="2000" dirty="0" smtClean="0"/>
              <a:t>combination shows </a:t>
            </a:r>
            <a:r>
              <a:rPr lang="en-US" sz="2000" dirty="0"/>
              <a:t>the best performance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7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059">
        <p:fade/>
      </p:transition>
    </mc:Choice>
    <mc:Fallback xmlns="">
      <p:transition spd="med" advTm="270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FMM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821719"/>
              </p:ext>
            </p:extLst>
          </p:nvPr>
        </p:nvGraphicFramePr>
        <p:xfrm>
          <a:off x="384048" y="1298448"/>
          <a:ext cx="8172450" cy="497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077200" y="1524000"/>
            <a:ext cx="164592" cy="434340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7399020" y="1257299"/>
            <a:ext cx="457200" cy="6858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3063240"/>
            <a:ext cx="866696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280252" y="1356358"/>
            <a:ext cx="3139348" cy="613420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Our model follows the speed-up trend pretty well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29674" y="3810000"/>
            <a:ext cx="6012118" cy="1066800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Our model correctly pinpoints the best optimization combination that improves the kernel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7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08">
        <p:fade/>
      </p:transition>
    </mc:Choice>
    <mc:Fallback xmlns="">
      <p:transition spd="med" advTm="23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Potential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495800"/>
            <a:ext cx="8839200" cy="1741227"/>
          </a:xfrm>
        </p:spPr>
        <p:txBody>
          <a:bodyPr>
            <a:noAutofit/>
          </a:bodyPr>
          <a:lstStyle/>
          <a:p>
            <a:r>
              <a:rPr lang="en-US" sz="2000" dirty="0" smtClean="0"/>
              <a:t>B</a:t>
            </a:r>
            <a:r>
              <a:rPr lang="en-US" sz="1200" dirty="0" smtClean="0"/>
              <a:t>fp</a:t>
            </a:r>
            <a:r>
              <a:rPr lang="en-US" sz="2000" dirty="0" smtClean="0"/>
              <a:t> implies that the kernel could be improved via optimizations</a:t>
            </a:r>
          </a:p>
          <a:p>
            <a:endParaRPr lang="en-US" sz="2000" dirty="0"/>
          </a:p>
          <a:p>
            <a:r>
              <a:rPr lang="en-US" sz="2000" dirty="0" smtClean="0"/>
              <a:t>Small B</a:t>
            </a:r>
            <a:r>
              <a:rPr lang="en-US" sz="1200" dirty="0" smtClean="0"/>
              <a:t>fp </a:t>
            </a:r>
            <a:r>
              <a:rPr lang="en-US" sz="2000" dirty="0" smtClean="0"/>
              <a:t>value indicates that adding Prefetching(</a:t>
            </a:r>
            <a:r>
              <a:rPr lang="en-US" sz="2000" i="1" dirty="0" smtClean="0"/>
              <a:t>Pref) </a:t>
            </a:r>
            <a:r>
              <a:rPr lang="en-US" sz="2000" dirty="0" smtClean="0"/>
              <a:t>does not lead to further performance improvement</a:t>
            </a: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349733"/>
              </p:ext>
            </p:extLst>
          </p:nvPr>
        </p:nvGraphicFramePr>
        <p:xfrm>
          <a:off x="304800" y="1219200"/>
          <a:ext cx="8229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1371600"/>
            <a:ext cx="685800" cy="228600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33600" y="2476500"/>
            <a:ext cx="533400" cy="1524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67000" y="1427327"/>
            <a:ext cx="685800" cy="2230273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62200" y="1376717"/>
            <a:ext cx="493025" cy="381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34000" y="1456898"/>
            <a:ext cx="666397" cy="259080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72200" y="1456898"/>
            <a:ext cx="838200" cy="259080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899421" y="2514600"/>
            <a:ext cx="545558" cy="762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71797" y="1371600"/>
            <a:ext cx="81950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505200" y="1471683"/>
            <a:ext cx="685800" cy="259080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95800" y="1471683"/>
            <a:ext cx="609600" cy="259080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60082" y="3755773"/>
            <a:ext cx="3192718" cy="613420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r>
              <a:rPr lang="en-US" sz="1200" dirty="0" smtClean="0"/>
              <a:t>fp</a:t>
            </a:r>
            <a:r>
              <a:rPr lang="en-US" dirty="0" smtClean="0"/>
              <a:t> : Computing ineffciency</a:t>
            </a:r>
          </a:p>
          <a:p>
            <a:pPr algn="ctr"/>
            <a:r>
              <a:rPr lang="en-US" sz="1200" dirty="0" smtClean="0"/>
              <a:t>(Higher is wrose)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9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638">
        <p:fade/>
      </p:transition>
    </mc:Choice>
    <mc:Fallback xmlns="">
      <p:transition spd="med" advTm="92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5" grpId="0" animBg="1"/>
      <p:bldP spid="15" grpId="1" animBg="1"/>
      <p:bldP spid="25" grpId="0" animBg="1"/>
      <p:bldP spid="31" grpId="0" animBg="1"/>
      <p:bldP spid="31" grpId="1" animBg="1"/>
      <p:bldP spid="32" grpId="0" animBg="1"/>
      <p:bldP spid="32" grpId="1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propose </a:t>
            </a: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analysis </a:t>
            </a:r>
            <a:r>
              <a:rPr lang="en-US" dirty="0" smtClean="0"/>
              <a:t>framework.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ront-end </a:t>
            </a:r>
            <a:r>
              <a:rPr lang="en-US" dirty="0"/>
              <a:t>data collector, analytical model and performance advisor.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advisor provides </a:t>
            </a:r>
            <a:r>
              <a:rPr lang="en-US" dirty="0" smtClean="0"/>
              <a:t>potential benefit metrics, which can guide performance tuning for GPGPU code.</a:t>
            </a:r>
          </a:p>
          <a:p>
            <a:pPr lvl="1"/>
            <a:r>
              <a:rPr lang="en-US" dirty="0" smtClean="0"/>
              <a:t> (B</a:t>
            </a:r>
            <a:r>
              <a:rPr lang="en-US" sz="900" dirty="0" smtClean="0"/>
              <a:t>memlp</a:t>
            </a:r>
            <a:r>
              <a:rPr lang="en-US" dirty="0" smtClean="0"/>
              <a:t>, B</a:t>
            </a:r>
            <a:r>
              <a:rPr lang="en-US" sz="900" dirty="0" smtClean="0"/>
              <a:t>serial</a:t>
            </a:r>
            <a:r>
              <a:rPr lang="en-US" dirty="0" smtClean="0"/>
              <a:t>, B</a:t>
            </a:r>
            <a:r>
              <a:rPr lang="en-US" sz="900" dirty="0" smtClean="0"/>
              <a:t>itilp</a:t>
            </a:r>
            <a:r>
              <a:rPr lang="en-US" dirty="0" smtClean="0"/>
              <a:t>, </a:t>
            </a:r>
            <a:r>
              <a:rPr lang="en-US" dirty="0" err="1" smtClean="0"/>
              <a:t>B</a:t>
            </a:r>
            <a:r>
              <a:rPr lang="en-US" sz="900" dirty="0" err="1" smtClean="0"/>
              <a:t>fp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 44 optimization combinations in FMM are well predicted.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Future work: the performance benefit advisor can be inputs to compilers.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495">
        <p:fade/>
      </p:transition>
    </mc:Choice>
    <mc:Fallback xmlns="">
      <p:transition spd="med" advTm="294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3745" y="3948508"/>
            <a:ext cx="806355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 Version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2115118" y="3948508"/>
            <a:ext cx="901605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GPGPU</a:t>
            </a:r>
          </a:p>
          <a:p>
            <a:pPr algn="ctr"/>
            <a:r>
              <a:rPr lang="en-US" sz="1200" dirty="0" smtClean="0"/>
              <a:t>Version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403745" y="2590583"/>
            <a:ext cx="806355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CPU Version</a:t>
            </a:r>
            <a:endParaRPr lang="en-US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2115118" y="2434771"/>
            <a:ext cx="1117410" cy="762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GPGPU</a:t>
            </a:r>
          </a:p>
          <a:p>
            <a:pPr algn="ctr"/>
            <a:r>
              <a:rPr lang="en-US" sz="1600" dirty="0" smtClean="0"/>
              <a:t>Version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GPGPU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129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GPGPU architectures have become very powerful. </a:t>
            </a:r>
          </a:p>
          <a:p>
            <a:r>
              <a:rPr lang="en-US" sz="2000" dirty="0" smtClean="0"/>
              <a:t>Programmers want to convert CPU applications to GPGPU applications.</a:t>
            </a:r>
            <a:endParaRPr lang="en-US" sz="2000" dirty="0"/>
          </a:p>
          <a:p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53000" y="2057400"/>
            <a:ext cx="4038600" cy="10884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Case 1: 10x speed-up </a:t>
            </a:r>
            <a:r>
              <a:rPr lang="en-US" sz="2000" dirty="0" smtClean="0">
                <a:sym typeface="Wingdings" pitchFamily="2" charset="2"/>
              </a:rPr>
              <a:t>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3000" y="3505200"/>
            <a:ext cx="3962400" cy="10884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Case 2: 1.1x speed-up </a:t>
            </a:r>
            <a:r>
              <a:rPr lang="en-US" sz="2000" dirty="0" smtClean="0">
                <a:sym typeface="Wingdings" pitchFamily="2" charset="2"/>
              </a:rPr>
              <a:t>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724400"/>
            <a:ext cx="8686800" cy="1686067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case 2, programmers might wonder why the benefit is </a:t>
            </a:r>
            <a:r>
              <a:rPr lang="en-US" dirty="0" smtClean="0">
                <a:solidFill>
                  <a:schemeClr val="accent2"/>
                </a:solidFill>
              </a:rPr>
              <a:t>so poor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Maybe, the algorithm is not parallelizable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Maybe, the GPGPU code are not well optimized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/>
              <a:t>For case 1, programmers </a:t>
            </a:r>
            <a:r>
              <a:rPr lang="en-US" dirty="0" smtClean="0"/>
              <a:t>might </a:t>
            </a:r>
            <a:r>
              <a:rPr lang="en-US" dirty="0"/>
              <a:t>wonder if 10x is the </a:t>
            </a:r>
            <a:r>
              <a:rPr lang="en-US" dirty="0">
                <a:solidFill>
                  <a:schemeClr val="accent2"/>
                </a:solidFill>
              </a:rPr>
              <a:t>best</a:t>
            </a:r>
            <a:r>
              <a:rPr lang="en-US" dirty="0"/>
              <a:t> speed-up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1828800" cy="2362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88504" y="5105400"/>
            <a:ext cx="8056727" cy="727859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Programmers want to optimize code whenever possible!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250">
        <p:fade/>
      </p:transition>
    </mc:Choice>
    <mc:Fallback xmlns="">
      <p:transition spd="med" advTm="43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7438E-6 L 0.14931 -0.00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7438E-6 L 0.14931 -0.0004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7438E-6 L 0.14931 -0.0004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7438E-6 L 0.14931 -0.0004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5" grpId="0" animBg="1"/>
      <p:bldP spid="5" grpId="1" animBg="1"/>
      <p:bldP spid="6" grpId="0" animBg="1"/>
      <p:bldP spid="6" grpId="1" animBg="1"/>
      <p:bldP spid="11" grpId="0"/>
      <p:bldP spid="11" grpId="1" build="allAtOnce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/>
              <a:t>Optimizing parallel programs is </a:t>
            </a:r>
            <a:r>
              <a:rPr lang="en-US" dirty="0" smtClean="0"/>
              <a:t>difficult</a:t>
            </a:r>
            <a:r>
              <a:rPr lang="en-US" dirty="0" smtClean="0">
                <a:solidFill>
                  <a:srgbClr val="AA2B1E"/>
                </a:solidFill>
              </a:rPr>
              <a:t>^</a:t>
            </a:r>
            <a:r>
              <a:rPr lang="en-US" dirty="0" smtClean="0">
                <a:solidFill>
                  <a:schemeClr val="accent2"/>
                </a:solidFill>
              </a:rPr>
              <a:t>100!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Most of programmers apply optimization techniques one by one.</a:t>
            </a:r>
            <a:endParaRPr lang="en-US" sz="2000" dirty="0"/>
          </a:p>
          <a:p>
            <a:endParaRPr lang="en-US" sz="1600" dirty="0" smtClean="0"/>
          </a:p>
          <a:p>
            <a:r>
              <a:rPr lang="en-US" sz="2000" dirty="0" smtClean="0"/>
              <a:t>Try one more optimization with </a:t>
            </a:r>
            <a:r>
              <a:rPr lang="en-US" sz="2000" i="1" dirty="0" smtClean="0"/>
              <a:t>Shared Memory</a:t>
            </a:r>
            <a:r>
              <a:rPr lang="en-US" sz="2000" dirty="0" smtClean="0"/>
              <a:t>. Which one to choose?</a:t>
            </a:r>
          </a:p>
          <a:p>
            <a:endParaRPr lang="en-US" sz="20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308321"/>
              </p:ext>
            </p:extLst>
          </p:nvPr>
        </p:nvGraphicFramePr>
        <p:xfrm>
          <a:off x="381000" y="1676400"/>
          <a:ext cx="8382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en-US" dirty="0" smtClean="0"/>
              <a:t>/26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71600" y="2729132"/>
            <a:ext cx="43434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2514600"/>
            <a:ext cx="6324600" cy="0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Multiply 11"/>
          <p:cNvSpPr/>
          <p:nvPr/>
        </p:nvSpPr>
        <p:spPr>
          <a:xfrm>
            <a:off x="6934200" y="2209800"/>
            <a:ext cx="533400" cy="457200"/>
          </a:xfrm>
          <a:prstGeom prst="mathMultiply">
            <a:avLst>
              <a:gd name="adj1" fmla="val 5714"/>
            </a:avLst>
          </a:prstGeom>
          <a:solidFill>
            <a:schemeClr val="accent4"/>
          </a:solidFill>
          <a:ln w="6350" cmpd="sng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90434" y="2247900"/>
            <a:ext cx="695765" cy="3810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81299" y="1824841"/>
            <a:ext cx="2095502" cy="384959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Best for this kernel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2057400" y="2400300"/>
            <a:ext cx="1133034" cy="21717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53100" y="1824840"/>
            <a:ext cx="3009900" cy="328055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590734" y="1824840"/>
            <a:ext cx="1590237" cy="384959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Still the best!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259080" y="5212078"/>
            <a:ext cx="8056727" cy="727859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Programmers want to understand performance benefit! 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2133600" y="3810001"/>
            <a:ext cx="3619500" cy="762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2590800"/>
            <a:ext cx="533400" cy="228600"/>
          </a:xfrm>
          <a:prstGeom prst="rect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5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638">
        <p:fade/>
      </p:transition>
    </mc:Choice>
    <mc:Fallback xmlns="">
      <p:transition spd="med" advTm="84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El"/>
        </p:bldSub>
      </p:bldGraphic>
      <p:bldP spid="12" grpId="0" animBg="1"/>
      <p:bldP spid="11" grpId="0" animBg="1"/>
      <p:bldP spid="11" grpId="1" animBg="1"/>
      <p:bldP spid="20" grpId="0" animBg="1"/>
      <p:bldP spid="20" grpId="1" animBg="1"/>
      <p:bldP spid="22" grpId="0" animBg="1"/>
      <p:bldP spid="14" grpId="0" animBg="1"/>
      <p:bldP spid="24" grpId="0" animBg="1"/>
      <p:bldP spid="24" grpId="1" animBg="1"/>
      <p:bldP spid="25" grpId="0" animBg="1"/>
      <p:bldP spid="2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Performance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Providing performance </a:t>
            </a:r>
            <a:r>
              <a:rPr lang="en-US" dirty="0"/>
              <a:t>guidance is </a:t>
            </a:r>
            <a:r>
              <a:rPr lang="en-US" dirty="0" smtClean="0"/>
              <a:t>not easy. </a:t>
            </a:r>
            <a:endParaRPr lang="en-US" dirty="0"/>
          </a:p>
          <a:p>
            <a:pPr lvl="1"/>
            <a:r>
              <a:rPr lang="en-US" dirty="0" smtClean="0">
                <a:solidFill>
                  <a:srgbClr val="AA2B1E"/>
                </a:solidFill>
              </a:rPr>
              <a:t>Program analysis: </a:t>
            </a:r>
            <a:r>
              <a:rPr lang="en-US" dirty="0" smtClean="0"/>
              <a:t>Obtain program information as </a:t>
            </a:r>
            <a:r>
              <a:rPr lang="en-US" dirty="0"/>
              <a:t>much as possible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AA2B1E"/>
                </a:solidFill>
              </a:rPr>
              <a:t>Performance modeling: </a:t>
            </a:r>
            <a:r>
              <a:rPr lang="en-US" dirty="0" smtClean="0"/>
              <a:t>Have </a:t>
            </a:r>
            <a:r>
              <a:rPr lang="en-US" dirty="0"/>
              <a:t>a sophiscated analytical model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AA2B1E"/>
                </a:solidFill>
              </a:rPr>
              <a:t>User-friendly metrics:</a:t>
            </a:r>
            <a:r>
              <a:rPr lang="en-US" dirty="0" smtClean="0"/>
              <a:t> Convert the performance analysis information into performance guidance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propose GPUPerf, performance analysis framework </a:t>
            </a:r>
          </a:p>
          <a:p>
            <a:pPr lvl="1"/>
            <a:r>
              <a:rPr lang="en-US" dirty="0" smtClean="0"/>
              <a:t>Quantatively predicts </a:t>
            </a:r>
            <a:r>
              <a:rPr lang="en-US" dirty="0"/>
              <a:t>potential performance </a:t>
            </a:r>
            <a:r>
              <a:rPr lang="en-US" dirty="0" smtClean="0"/>
              <a:t>benefits</a:t>
            </a: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In this talk, </a:t>
            </a:r>
            <a:r>
              <a:rPr lang="en-US" dirty="0"/>
              <a:t>we </a:t>
            </a:r>
            <a:r>
              <a:rPr lang="en-US" dirty="0" smtClean="0"/>
              <a:t>will focus more on </a:t>
            </a:r>
            <a:r>
              <a:rPr lang="en-US" dirty="0"/>
              <a:t>performance </a:t>
            </a:r>
            <a:r>
              <a:rPr lang="en-US" dirty="0" smtClean="0"/>
              <a:t>modeling and potential benefit metrics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en-US" dirty="0" smtClean="0"/>
              <a:t>/26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613">
        <p:fade/>
      </p:transition>
    </mc:Choice>
    <mc:Fallback xmlns="">
      <p:transition spd="med" advTm="496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/>
              <a:t>GPUPerf: Performance Analysis Framework</a:t>
            </a:r>
          </a:p>
          <a:p>
            <a:pPr lvl="1"/>
            <a:r>
              <a:rPr lang="en-US" dirty="0" smtClean="0"/>
              <a:t>Performance Advisor</a:t>
            </a:r>
          </a:p>
          <a:p>
            <a:pPr lvl="1"/>
            <a:r>
              <a:rPr lang="en-US" dirty="0" smtClean="0"/>
              <a:t>Analytical Model</a:t>
            </a:r>
          </a:p>
          <a:p>
            <a:pPr lvl="1"/>
            <a:r>
              <a:rPr lang="en-US" dirty="0" smtClean="0"/>
              <a:t>Frontend Data Collector</a:t>
            </a:r>
          </a:p>
          <a:p>
            <a:r>
              <a:rPr lang="en-US" dirty="0" smtClean="0"/>
              <a:t>Evaluations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en-US" dirty="0" smtClean="0"/>
              <a:t>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6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39">
        <p:fade/>
      </p:transition>
    </mc:Choice>
    <mc:Fallback xmlns="">
      <p:transition spd="med" advTm="101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required for performance guidance?</a:t>
            </a:r>
            <a:endParaRPr lang="en-US" dirty="0"/>
          </a:p>
          <a:p>
            <a:pPr lvl="1"/>
            <a:r>
              <a:rPr lang="en-US" dirty="0">
                <a:solidFill>
                  <a:srgbClr val="AA2B1E"/>
                </a:solidFill>
              </a:rPr>
              <a:t>Program </a:t>
            </a:r>
            <a:r>
              <a:rPr lang="en-US" dirty="0" smtClean="0">
                <a:solidFill>
                  <a:srgbClr val="AA2B1E"/>
                </a:solidFill>
              </a:rPr>
              <a:t>analysis</a:t>
            </a:r>
            <a:endParaRPr lang="en-US" dirty="0"/>
          </a:p>
          <a:p>
            <a:pPr lvl="1"/>
            <a:r>
              <a:rPr lang="en-US" dirty="0">
                <a:solidFill>
                  <a:srgbClr val="AA2B1E"/>
                </a:solidFill>
              </a:rPr>
              <a:t>Performance </a:t>
            </a:r>
            <a:r>
              <a:rPr lang="en-US" dirty="0" smtClean="0">
                <a:solidFill>
                  <a:srgbClr val="AA2B1E"/>
                </a:solidFill>
              </a:rPr>
              <a:t>modeling</a:t>
            </a:r>
            <a:endParaRPr lang="en-US" dirty="0"/>
          </a:p>
          <a:p>
            <a:pPr lvl="1"/>
            <a:r>
              <a:rPr lang="en-US" dirty="0">
                <a:solidFill>
                  <a:srgbClr val="AA2B1E"/>
                </a:solidFill>
              </a:rPr>
              <a:t>User-friendly </a:t>
            </a:r>
            <a:r>
              <a:rPr lang="en-US" dirty="0" smtClean="0">
                <a:solidFill>
                  <a:srgbClr val="AA2B1E"/>
                </a:solidFill>
              </a:rPr>
              <a:t>metrics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70803" y="3920216"/>
            <a:ext cx="711006" cy="4686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GPGPU </a:t>
            </a:r>
            <a:br>
              <a:rPr lang="en-US" sz="1200" dirty="0" smtClean="0"/>
            </a:br>
            <a:r>
              <a:rPr lang="en-US" sz="1200" dirty="0" smtClean="0"/>
              <a:t>Kernel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GPUPerf Overview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413840" y="3834515"/>
            <a:ext cx="1371600" cy="64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Frontend</a:t>
            </a:r>
          </a:p>
          <a:p>
            <a:pPr algn="ctr"/>
            <a:r>
              <a:rPr lang="en-US" sz="1400" dirty="0" smtClean="0"/>
              <a:t>Data Collector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3802161" y="3834513"/>
            <a:ext cx="1371600" cy="64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Analytical</a:t>
            </a:r>
          </a:p>
          <a:p>
            <a:pPr algn="ctr"/>
            <a:r>
              <a:rPr lang="en-US" sz="1400" dirty="0" smtClean="0"/>
              <a:t>Model</a:t>
            </a:r>
            <a:endParaRPr lang="en-US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6290603" y="3834518"/>
            <a:ext cx="1371600" cy="64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Performance </a:t>
            </a:r>
            <a:br>
              <a:rPr lang="en-US" sz="1400" dirty="0" smtClean="0"/>
            </a:br>
            <a:r>
              <a:rPr lang="en-US" sz="1400" dirty="0" smtClean="0"/>
              <a:t>Advisor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1322301" y="3621155"/>
            <a:ext cx="6492302" cy="10668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763493" y="4603445"/>
            <a:ext cx="1463139" cy="2286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GPUPerf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17" idx="3"/>
            <a:endCxn id="15" idx="1"/>
          </p:cNvCxnSpPr>
          <p:nvPr/>
        </p:nvCxnSpPr>
        <p:spPr>
          <a:xfrm flipV="1">
            <a:off x="981809" y="4154555"/>
            <a:ext cx="43203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</p:cNvCxnSpPr>
          <p:nvPr/>
        </p:nvCxnSpPr>
        <p:spPr>
          <a:xfrm>
            <a:off x="2785440" y="4154555"/>
            <a:ext cx="990563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76036" y="4154558"/>
            <a:ext cx="11145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7" idx="1"/>
          </p:cNvCxnSpPr>
          <p:nvPr/>
        </p:nvCxnSpPr>
        <p:spPr>
          <a:xfrm flipV="1">
            <a:off x="7662203" y="4154556"/>
            <a:ext cx="534548" cy="4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37" y="3890432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ILP, #insts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173761" y="3846776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Model output</a:t>
            </a:r>
            <a:endParaRPr lang="en-US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8196751" y="3920216"/>
            <a:ext cx="711006" cy="4686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Benefit</a:t>
            </a:r>
          </a:p>
          <a:p>
            <a:pPr algn="ctr"/>
            <a:r>
              <a:rPr lang="en-US" sz="1200" dirty="0" smtClean="0"/>
              <a:t>Metrics</a:t>
            </a:r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3945495" y="5257800"/>
            <a:ext cx="3904331" cy="613420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clarity, each component will be explained in a reverse order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1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977">
        <p:fade/>
      </p:transition>
    </mc:Choice>
    <mc:Fallback xmlns="">
      <p:transition spd="med" advTm="79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5" grpId="0"/>
      <p:bldP spid="23" grpId="0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Advisor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oal of the performance advisor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onvey performance bottleneck information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stimate the </a:t>
            </a:r>
            <a:r>
              <a:rPr lang="en-US" dirty="0" smtClean="0">
                <a:solidFill>
                  <a:srgbClr val="64A73B"/>
                </a:solidFill>
              </a:rPr>
              <a:t>potential gains</a:t>
            </a:r>
            <a:r>
              <a:rPr lang="en-US" dirty="0" smtClean="0"/>
              <a:t> from reducing the bottlenecks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Performance advisor provides four potential benefit metrics</a:t>
            </a:r>
          </a:p>
          <a:p>
            <a:pPr lvl="1"/>
            <a:r>
              <a:rPr lang="en-US" dirty="0" smtClean="0"/>
              <a:t>B</a:t>
            </a:r>
            <a:r>
              <a:rPr lang="en-US" sz="1200" dirty="0" smtClean="0"/>
              <a:t>itilp</a:t>
            </a:r>
            <a:r>
              <a:rPr lang="en-US" dirty="0" smtClean="0"/>
              <a:t>    : benefits of increasing </a:t>
            </a:r>
            <a:r>
              <a:rPr lang="en-US" dirty="0" smtClean="0">
                <a:solidFill>
                  <a:schemeClr val="accent4"/>
                </a:solidFill>
              </a:rPr>
              <a:t>ITILP</a:t>
            </a:r>
          </a:p>
          <a:p>
            <a:pPr lvl="1"/>
            <a:r>
              <a:rPr lang="en-US" dirty="0" smtClean="0"/>
              <a:t>B</a:t>
            </a:r>
            <a:r>
              <a:rPr lang="en-US" sz="1200" dirty="0" smtClean="0"/>
              <a:t>memlp</a:t>
            </a:r>
            <a:r>
              <a:rPr lang="en-US" dirty="0" smtClean="0"/>
              <a:t> : benefits of increasing </a:t>
            </a:r>
            <a:r>
              <a:rPr lang="en-US" dirty="0" smtClean="0">
                <a:solidFill>
                  <a:srgbClr val="64A73B"/>
                </a:solidFill>
              </a:rPr>
              <a:t>MLP</a:t>
            </a:r>
          </a:p>
          <a:p>
            <a:pPr lvl="1"/>
            <a:r>
              <a:rPr lang="en-US" dirty="0" smtClean="0"/>
              <a:t>B</a:t>
            </a:r>
            <a:r>
              <a:rPr lang="en-US" sz="1200" dirty="0" smtClean="0"/>
              <a:t>serial</a:t>
            </a:r>
            <a:r>
              <a:rPr lang="en-US" dirty="0" smtClean="0"/>
              <a:t>  : benefits of removing </a:t>
            </a:r>
            <a:r>
              <a:rPr lang="en-US" dirty="0" smtClean="0">
                <a:solidFill>
                  <a:srgbClr val="64A73B"/>
                </a:solidFill>
              </a:rPr>
              <a:t>serialization effects</a:t>
            </a:r>
          </a:p>
          <a:p>
            <a:pPr lvl="1"/>
            <a:r>
              <a:rPr lang="en-US" dirty="0" smtClean="0"/>
              <a:t>B</a:t>
            </a:r>
            <a:r>
              <a:rPr lang="en-US" sz="1200" dirty="0" smtClean="0"/>
              <a:t>fp</a:t>
            </a:r>
            <a:r>
              <a:rPr lang="en-US" dirty="0" smtClean="0"/>
              <a:t>     : benefits of improving </a:t>
            </a:r>
            <a:r>
              <a:rPr lang="en-US" dirty="0" smtClean="0">
                <a:solidFill>
                  <a:srgbClr val="64A73B"/>
                </a:solidFill>
              </a:rPr>
              <a:t>computing inefficiency</a:t>
            </a:r>
          </a:p>
          <a:p>
            <a:endParaRPr lang="en-US" dirty="0" smtClean="0"/>
          </a:p>
          <a:p>
            <a:r>
              <a:rPr lang="en-US" dirty="0" smtClean="0"/>
              <a:t>Programmers can get an idea of the potential benefit of a GPGPU Kernel</a:t>
            </a:r>
          </a:p>
          <a:p>
            <a:pPr lvl="1"/>
            <a:endParaRPr lang="en-US" sz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5410200" y="558891"/>
            <a:ext cx="3566160" cy="365760"/>
            <a:chOff x="1336288" y="2217222"/>
            <a:chExt cx="5597912" cy="648986"/>
          </a:xfrm>
        </p:grpSpPr>
        <p:sp>
          <p:nvSpPr>
            <p:cNvPr id="63" name="Rounded Rectangle 62"/>
            <p:cNvSpPr/>
            <p:nvPr/>
          </p:nvSpPr>
          <p:spPr>
            <a:xfrm>
              <a:off x="55626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Performance </a:t>
              </a:r>
              <a:br>
                <a:rPr lang="en-US" sz="900" dirty="0" smtClean="0"/>
              </a:br>
              <a:r>
                <a:rPr lang="en-US" sz="900" dirty="0" smtClean="0"/>
                <a:t>Advisor</a:t>
              </a:r>
              <a:endParaRPr lang="en-US" sz="9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505200" y="2226128"/>
              <a:ext cx="1371600" cy="64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Analytical</a:t>
              </a:r>
            </a:p>
            <a:p>
              <a:pPr algn="ctr"/>
              <a:r>
                <a:rPr lang="en-US" sz="900" dirty="0" smtClean="0"/>
                <a:t>Model</a:t>
              </a:r>
              <a:endParaRPr lang="en-US" sz="9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336288" y="2217222"/>
              <a:ext cx="1483112" cy="64008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Frontend</a:t>
              </a:r>
            </a:p>
            <a:p>
              <a:pPr algn="ctr"/>
              <a:r>
                <a:rPr lang="en-US" sz="900" dirty="0" smtClean="0"/>
                <a:t>Data Collector</a:t>
              </a:r>
              <a:endParaRPr lang="en-US" sz="900" dirty="0"/>
            </a:p>
          </p:txBody>
        </p:sp>
        <p:cxnSp>
          <p:nvCxnSpPr>
            <p:cNvPr id="66" name="Straight Arrow Connector 65"/>
            <p:cNvCxnSpPr>
              <a:stCxn id="65" idx="3"/>
              <a:endCxn id="64" idx="1"/>
            </p:cNvCxnSpPr>
            <p:nvPr/>
          </p:nvCxnSpPr>
          <p:spPr>
            <a:xfrm>
              <a:off x="2819400" y="2537263"/>
              <a:ext cx="685800" cy="89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7" name="Straight Arrow Connector 66"/>
            <p:cNvCxnSpPr>
              <a:endCxn id="63" idx="1"/>
            </p:cNvCxnSpPr>
            <p:nvPr/>
          </p:nvCxnSpPr>
          <p:spPr>
            <a:xfrm>
              <a:off x="4876800" y="2546168"/>
              <a:ext cx="685800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5195550" y="3657600"/>
            <a:ext cx="3192718" cy="613420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Benefit metrics are provided by our analytical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dirty="0" smtClean="0"/>
              <a:t>/26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6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436">
        <p:fade/>
      </p:transition>
    </mc:Choice>
    <mc:Fallback xmlns="">
      <p:transition spd="med" advTm="47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Work: MWP-CWP Model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en-US" dirty="0" smtClean="0"/>
              <a:t>/26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44502" y="4188429"/>
            <a:ext cx="8686800" cy="24409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Depending on </a:t>
            </a:r>
            <a:r>
              <a:rPr lang="en-US" dirty="0" smtClean="0"/>
              <a:t>MWP </a:t>
            </a:r>
            <a:r>
              <a:rPr lang="en-US" dirty="0"/>
              <a:t>and CWP, </a:t>
            </a:r>
            <a:r>
              <a:rPr lang="en-US" dirty="0" smtClean="0"/>
              <a:t>the execution time is predicted by the model.</a:t>
            </a:r>
          </a:p>
          <a:p>
            <a:endParaRPr lang="en-US" dirty="0"/>
          </a:p>
          <a:p>
            <a:r>
              <a:rPr lang="en-US" dirty="0" smtClean="0"/>
              <a:t>The MWP-CWP model can predict general cases.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Problem: did not model corner cases, which is critical to predict different program optimization benefits!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9" name="Content Placeholder 3"/>
          <p:cNvSpPr txBox="1">
            <a:spLocks/>
          </p:cNvSpPr>
          <p:nvPr/>
        </p:nvSpPr>
        <p:spPr>
          <a:xfrm>
            <a:off x="144502" y="1143000"/>
            <a:ext cx="4343400" cy="609599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MWP (Memory Warp Parllelism)</a:t>
            </a:r>
          </a:p>
          <a:p>
            <a:pPr lvl="1"/>
            <a:r>
              <a:rPr lang="en-US" dirty="0" smtClean="0"/>
              <a:t>Indicator of memory-level parallelism</a:t>
            </a:r>
          </a:p>
          <a:p>
            <a:endParaRPr lang="en-US" dirty="0" smtClean="0"/>
          </a:p>
        </p:txBody>
      </p:sp>
      <p:sp>
        <p:nvSpPr>
          <p:cNvPr id="40" name="Content Placeholder 3"/>
          <p:cNvSpPr txBox="1">
            <a:spLocks/>
          </p:cNvSpPr>
          <p:nvPr/>
        </p:nvSpPr>
        <p:spPr>
          <a:xfrm>
            <a:off x="4525691" y="1142999"/>
            <a:ext cx="4343400" cy="609599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</a:t>
            </a:r>
            <a:r>
              <a:rPr lang="en-US" dirty="0" smtClean="0"/>
              <a:t>WP (Compute Warp Parllelism)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305280" y="1997736"/>
            <a:ext cx="2043476" cy="1643766"/>
            <a:chOff x="4487902" y="2013876"/>
            <a:chExt cx="2043476" cy="1643766"/>
          </a:xfrm>
        </p:grpSpPr>
        <p:grpSp>
          <p:nvGrpSpPr>
            <p:cNvPr id="27" name="Group 26"/>
            <p:cNvGrpSpPr/>
            <p:nvPr/>
          </p:nvGrpSpPr>
          <p:grpSpPr>
            <a:xfrm>
              <a:off x="4711262" y="2013876"/>
              <a:ext cx="1820116" cy="1039251"/>
              <a:chOff x="4600565" y="4402985"/>
              <a:chExt cx="1820116" cy="9144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600565" y="4402985"/>
                <a:ext cx="614505" cy="3048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Comp</a:t>
                </a:r>
                <a:endParaRPr lang="en-US" sz="1200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220951" y="4415358"/>
                <a:ext cx="1199730" cy="304800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Mem</a:t>
                </a:r>
                <a:endParaRPr lang="en-US" sz="1400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188646" y="4707785"/>
                <a:ext cx="614505" cy="3048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Comp</a:t>
                </a:r>
                <a:endParaRPr lang="en-US" sz="1200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5806176" y="5012585"/>
                <a:ext cx="614505" cy="3048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Comp</a:t>
                </a:r>
                <a:endParaRPr lang="en-US" sz="1200" dirty="0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flipV="1">
              <a:off x="4711262" y="2439569"/>
              <a:ext cx="470338" cy="840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4711262" y="2800053"/>
              <a:ext cx="775138" cy="4797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4711262" y="3106611"/>
              <a:ext cx="1202585" cy="173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487902" y="3349865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CWP=3</a:t>
              </a:r>
              <a:endParaRPr lang="en-US" sz="1400" dirty="0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4288868" y="4572000"/>
            <a:ext cx="4270209" cy="561113"/>
          </a:xfrm>
          <a:prstGeom prst="roundRect">
            <a:avLst/>
          </a:prstGeom>
          <a:solidFill>
            <a:schemeClr val="bg2">
              <a:lumMod val="25000"/>
              <a:alpha val="74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MWP-CWP [Hong and Kim, ISCA’09]</a:t>
            </a:r>
            <a:endParaRPr lang="en-US" sz="12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660379" y="2187588"/>
            <a:ext cx="3311645" cy="2000841"/>
            <a:chOff x="660379" y="2187588"/>
            <a:chExt cx="3311645" cy="2000841"/>
          </a:xfrm>
        </p:grpSpPr>
        <p:grpSp>
          <p:nvGrpSpPr>
            <p:cNvPr id="61" name="Group 60"/>
            <p:cNvGrpSpPr/>
            <p:nvPr/>
          </p:nvGrpSpPr>
          <p:grpSpPr>
            <a:xfrm>
              <a:off x="660379" y="2187588"/>
              <a:ext cx="3311645" cy="2000841"/>
              <a:chOff x="660379" y="2187588"/>
              <a:chExt cx="3311645" cy="2000841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60379" y="2187588"/>
                <a:ext cx="3311645" cy="2000841"/>
                <a:chOff x="660379" y="2187588"/>
                <a:chExt cx="3311645" cy="2000841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60379" y="2187588"/>
                  <a:ext cx="3311645" cy="1287933"/>
                  <a:chOff x="772568" y="2147656"/>
                  <a:chExt cx="3390492" cy="1476556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772568" y="2147656"/>
                    <a:ext cx="934628" cy="1434066"/>
                    <a:chOff x="5220949" y="4415358"/>
                    <a:chExt cx="934628" cy="1261785"/>
                  </a:xfrm>
                </p:grpSpPr>
                <p:sp>
                  <p:nvSpPr>
                    <p:cNvPr id="7" name="Rounded Rectangle 6"/>
                    <p:cNvSpPr/>
                    <p:nvPr/>
                  </p:nvSpPr>
                  <p:spPr>
                    <a:xfrm>
                      <a:off x="5220951" y="4415358"/>
                      <a:ext cx="934626" cy="30480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/>
                        <a:t>Mem</a:t>
                      </a:r>
                      <a:endParaRPr lang="en-US" sz="1400" dirty="0"/>
                    </a:p>
                  </p:txBody>
                </p:sp>
                <p:sp>
                  <p:nvSpPr>
                    <p:cNvPr id="9" name="Rounded Rectangle 8"/>
                    <p:cNvSpPr/>
                    <p:nvPr/>
                  </p:nvSpPr>
                  <p:spPr>
                    <a:xfrm>
                      <a:off x="5220951" y="4707785"/>
                      <a:ext cx="934626" cy="30480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/>
                        <a:t>Mem</a:t>
                      </a:r>
                      <a:endParaRPr lang="en-US" sz="1400" dirty="0"/>
                    </a:p>
                  </p:txBody>
                </p:sp>
                <p:sp>
                  <p:nvSpPr>
                    <p:cNvPr id="11" name="Rounded Rectangle 10"/>
                    <p:cNvSpPr/>
                    <p:nvPr/>
                  </p:nvSpPr>
                  <p:spPr>
                    <a:xfrm>
                      <a:off x="5220950" y="5023179"/>
                      <a:ext cx="934626" cy="30480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/>
                        <a:t>Mem</a:t>
                      </a:r>
                      <a:endParaRPr lang="en-US" sz="1400" dirty="0"/>
                    </a:p>
                  </p:txBody>
                </p:sp>
                <p:sp>
                  <p:nvSpPr>
                    <p:cNvPr id="13" name="Rounded Rectangle 12"/>
                    <p:cNvSpPr/>
                    <p:nvPr/>
                  </p:nvSpPr>
                  <p:spPr>
                    <a:xfrm>
                      <a:off x="5220949" y="5372343"/>
                      <a:ext cx="934626" cy="304800"/>
                    </a:xfrm>
                    <a:prstGeom prst="roundRect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</p:spPr>
                  <p:style>
                    <a:lnRef idx="1">
                      <a:schemeClr val="accent6"/>
                    </a:lnRef>
                    <a:fillRef idx="3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400" dirty="0" smtClean="0"/>
                        <a:t>Mem</a:t>
                      </a:r>
                      <a:endParaRPr lang="en-US" sz="1400" dirty="0"/>
                    </a:p>
                  </p:txBody>
                </p:sp>
              </p:grpSp>
              <p:sp>
                <p:nvSpPr>
                  <p:cNvPr id="24" name="Right Brace 23"/>
                  <p:cNvSpPr/>
                  <p:nvPr/>
                </p:nvSpPr>
                <p:spPr>
                  <a:xfrm>
                    <a:off x="3012660" y="2158241"/>
                    <a:ext cx="338960" cy="1465971"/>
                  </a:xfrm>
                  <a:prstGeom prst="rightBrac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351619" y="2718362"/>
                    <a:ext cx="8114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MWP=4</a:t>
                    </a:r>
                    <a:endParaRPr lang="en-US" sz="1400" dirty="0"/>
                  </a:p>
                </p:txBody>
              </p:sp>
            </p:grpSp>
            <p:sp>
              <p:nvSpPr>
                <p:cNvPr id="50" name="Rounded Rectangle 49"/>
                <p:cNvSpPr/>
                <p:nvPr/>
              </p:nvSpPr>
              <p:spPr>
                <a:xfrm>
                  <a:off x="1781577" y="2196821"/>
                  <a:ext cx="912891" cy="302164"/>
                </a:xfrm>
                <a:prstGeom prst="round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Mem</a:t>
                  </a:r>
                  <a:endParaRPr lang="en-US" sz="1400" dirty="0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1781577" y="2534007"/>
                  <a:ext cx="912891" cy="302164"/>
                </a:xfrm>
                <a:prstGeom prst="round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Mem</a:t>
                  </a:r>
                  <a:endParaRPr lang="en-US" sz="1400" dirty="0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1781576" y="2836171"/>
                  <a:ext cx="912891" cy="302164"/>
                </a:xfrm>
                <a:prstGeom prst="round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Mem</a:t>
                  </a:r>
                  <a:endParaRPr lang="en-US" sz="1400" dirty="0"/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1781575" y="3173357"/>
                  <a:ext cx="912891" cy="302164"/>
                </a:xfrm>
                <a:prstGeom prst="roundRect">
                  <a:avLst/>
                </a:prstGeom>
                <a:solidFill>
                  <a:schemeClr val="tx2">
                    <a:lumMod val="75000"/>
                  </a:schemeClr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Mem</a:t>
                  </a:r>
                  <a:endParaRPr lang="en-US" sz="1400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965982" y="3880652"/>
                  <a:ext cx="1524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8 warps</a:t>
                  </a:r>
                  <a:endParaRPr lang="en-US" sz="1400" dirty="0"/>
                </a:p>
              </p:txBody>
            </p:sp>
          </p:grpSp>
          <p:cxnSp>
            <p:nvCxnSpPr>
              <p:cNvPr id="60" name="Straight Arrow Connector 59"/>
              <p:cNvCxnSpPr/>
              <p:nvPr/>
            </p:nvCxnSpPr>
            <p:spPr>
              <a:xfrm flipV="1">
                <a:off x="660379" y="3641502"/>
                <a:ext cx="2353536" cy="72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2620606" y="3733800"/>
              <a:ext cx="786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Time</a:t>
              </a:r>
              <a:endParaRPr lang="en-US" sz="1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25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4304">
        <p:fade/>
      </p:transition>
    </mc:Choice>
    <mc:Fallback xmlns="">
      <p:transition spd="med" advTm="104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9" grpId="0"/>
      <p:bldP spid="40" grpId="0"/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5|0.9|2|1|2.4|7.3|1.7|3.9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6.2|24.3|9.1|14.7|2.2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8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0.5|15.3|4.7|8.5|10|16.5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4|1.5|1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8.3|4.8|10.3|15.5|6.3|19.5|1.9|9.3|7|2.5|2|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8|19.3|19.7|9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8.1|-58.1|3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5.7|9.7|16.8|1.2|13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4.5|3.9|6.5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7.1|5.6|9.4|8.2|3.6|13.1|5.4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8.1|49.3|10.1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5.4|7.6|7.6|7.8|18.4|10.9|18.1|2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rch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ustom 3">
      <a:majorFont>
        <a:latin typeface="Tahoma"/>
        <a:ea typeface="돋움"/>
        <a:cs typeface=""/>
      </a:majorFont>
      <a:minorFont>
        <a:latin typeface="Tahoma"/>
        <a:ea typeface="맑은 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Comparch</Template>
  <TotalTime>5427</TotalTime>
  <Words>1772</Words>
  <Application>Microsoft Office PowerPoint</Application>
  <PresentationFormat>On-screen Show (4:3)</PresentationFormat>
  <Paragraphs>631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Comparch</vt:lpstr>
      <vt:lpstr>A Performance Analysis Framework for Identifying Potential Benefits in  GPGPU Applications</vt:lpstr>
      <vt:lpstr>Outline</vt:lpstr>
      <vt:lpstr>GPGPU Programming</vt:lpstr>
      <vt:lpstr>GPGPU Optimizations</vt:lpstr>
      <vt:lpstr>GPGPU Performance Guidance</vt:lpstr>
      <vt:lpstr>Outline</vt:lpstr>
      <vt:lpstr>GPUPerf Overview</vt:lpstr>
      <vt:lpstr>Performance Advisor</vt:lpstr>
      <vt:lpstr>Previous Work: MWP-CWP Model </vt:lpstr>
      <vt:lpstr>Analytical Model</vt:lpstr>
      <vt:lpstr>Analytical Model</vt:lpstr>
      <vt:lpstr>Analytical Model</vt:lpstr>
      <vt:lpstr>Analytical Model ITILP (Inter-thread ILP)</vt:lpstr>
      <vt:lpstr>Analytical Model</vt:lpstr>
      <vt:lpstr>Analytical Model SFU Overhead</vt:lpstr>
      <vt:lpstr>Analytical Model</vt:lpstr>
      <vt:lpstr>Analytical Model</vt:lpstr>
      <vt:lpstr>Analytical Model</vt:lpstr>
      <vt:lpstr>Benefit Chart</vt:lpstr>
      <vt:lpstr>Frontend Data Collector</vt:lpstr>
      <vt:lpstr>Outline</vt:lpstr>
      <vt:lpstr>Evaluation</vt:lpstr>
      <vt:lpstr>Results - FMM</vt:lpstr>
      <vt:lpstr>Results - FMM</vt:lpstr>
      <vt:lpstr>Results – Potential Benefits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Performance Analysis Framework for Identifying Potential Benefits in GPGPU Applications</dc:title>
  <dc:creator>Jaewoong Sim</dc:creator>
  <cp:lastModifiedBy>Windows User</cp:lastModifiedBy>
  <cp:revision>438</cp:revision>
  <dcterms:created xsi:type="dcterms:W3CDTF">2006-08-16T00:00:00Z</dcterms:created>
  <dcterms:modified xsi:type="dcterms:W3CDTF">2012-02-28T18:26:04Z</dcterms:modified>
</cp:coreProperties>
</file>