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2.xml" ContentType="application/vnd.openxmlformats-officedocument.presentationml.tags+xml"/>
  <Override PartName="/ppt/notesSlides/notesSlide14.xml" ContentType="application/vnd.openxmlformats-officedocument.presentationml.notesSlide+xml"/>
  <Override PartName="/ppt/tags/tag13.xml" ContentType="application/vnd.openxmlformats-officedocument.presentationml.tags+xml"/>
  <Override PartName="/ppt/notesSlides/notesSlide15.xml" ContentType="application/vnd.openxmlformats-officedocument.presentationml.notesSlide+xml"/>
  <Override PartName="/ppt/tags/tag14.xml" ContentType="application/vnd.openxmlformats-officedocument.presentationml.tags+xml"/>
  <Override PartName="/ppt/notesSlides/notesSlide16.xml" ContentType="application/vnd.openxmlformats-officedocument.presentationml.notesSlide+xml"/>
  <Override PartName="/ppt/tags/tag15.xml" ContentType="application/vnd.openxmlformats-officedocument.presentationml.tags+xml"/>
  <Override PartName="/ppt/notesSlides/notesSlide17.xml" ContentType="application/vnd.openxmlformats-officedocument.presentationml.notesSlide+xml"/>
  <Override PartName="/ppt/tags/tag16.xml" ContentType="application/vnd.openxmlformats-officedocument.presentationml.tags+xml"/>
  <Override PartName="/ppt/charts/chart2.xml" ContentType="application/vnd.openxmlformats-officedocument.drawingml.chart+xml"/>
  <Override PartName="/ppt/tags/tag17.xml" ContentType="application/vnd.openxmlformats-officedocument.presentationml.tags+xml"/>
  <Override PartName="/ppt/notesSlides/notesSlide18.xml" ContentType="application/vnd.openxmlformats-officedocument.presentationml.notesSlide+xml"/>
  <Override PartName="/ppt/charts/chart3.xml" ContentType="application/vnd.openxmlformats-officedocument.drawingml.chart+xml"/>
  <Override PartName="/ppt/tags/tag18.xml" ContentType="application/vnd.openxmlformats-officedocument.presentationml.tags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1" r:id="rId2"/>
  </p:sldMasterIdLst>
  <p:notesMasterIdLst>
    <p:notesMasterId r:id="rId27"/>
  </p:notesMasterIdLst>
  <p:handoutMasterIdLst>
    <p:handoutMasterId r:id="rId28"/>
  </p:handoutMasterIdLst>
  <p:sldIdLst>
    <p:sldId id="256" r:id="rId3"/>
    <p:sldId id="312" r:id="rId4"/>
    <p:sldId id="314" r:id="rId5"/>
    <p:sldId id="317" r:id="rId6"/>
    <p:sldId id="319" r:id="rId7"/>
    <p:sldId id="263" r:id="rId8"/>
    <p:sldId id="322" r:id="rId9"/>
    <p:sldId id="341" r:id="rId10"/>
    <p:sldId id="332" r:id="rId11"/>
    <p:sldId id="290" r:id="rId12"/>
    <p:sldId id="328" r:id="rId13"/>
    <p:sldId id="330" r:id="rId14"/>
    <p:sldId id="269" r:id="rId15"/>
    <p:sldId id="354" r:id="rId16"/>
    <p:sldId id="355" r:id="rId17"/>
    <p:sldId id="358" r:id="rId18"/>
    <p:sldId id="339" r:id="rId19"/>
    <p:sldId id="268" r:id="rId20"/>
    <p:sldId id="294" r:id="rId21"/>
    <p:sldId id="352" r:id="rId22"/>
    <p:sldId id="287" r:id="rId23"/>
    <p:sldId id="288" r:id="rId24"/>
    <p:sldId id="295" r:id="rId25"/>
    <p:sldId id="277" r:id="rId26"/>
  </p:sldIdLst>
  <p:sldSz cx="9144000" cy="6858000" type="screen4x3"/>
  <p:notesSz cx="6881813" cy="9120188"/>
  <p:defaultTextStyle>
    <a:defPPr>
      <a:defRPr lang="en-US"/>
    </a:defPPr>
    <a:lvl1pPr marL="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CA1"/>
    <a:srgbClr val="ECFC97"/>
    <a:srgbClr val="EBF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47" autoAdjust="0"/>
    <p:restoredTop sz="90698" autoAdjust="0"/>
  </p:normalViewPr>
  <p:slideViewPr>
    <p:cSldViewPr snapToGrid="0">
      <p:cViewPr varScale="1">
        <p:scale>
          <a:sx n="117" d="100"/>
          <a:sy n="117" d="100"/>
        </p:scale>
        <p:origin x="10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82"/>
    </p:cViewPr>
  </p:sorterViewPr>
  <p:notesViewPr>
    <p:cSldViewPr snapToGrid="0">
      <p:cViewPr varScale="1">
        <p:scale>
          <a:sx n="101" d="100"/>
          <a:sy n="101" d="100"/>
        </p:scale>
        <p:origin x="3540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vmware-host\Shared%20Folders\Dropbox\GitBase\PoM\micro14_new_format\figures\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mware-host\Shared%20Folders\Dropbox\GitBase\PoM\micro14_new_format\figures\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mware-host\Shared%20Folders\Dropbox\GitBase\PoM\micro14_new_format\figures\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Motiv!$A$68</c:f>
              <c:strCache>
                <c:ptCount val="1"/>
                <c:pt idx="0">
                  <c:v>10M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c:spPr>
          <c:invertIfNegative val="0"/>
          <c:cat>
            <c:strRef>
              <c:f>Motiv!$B$67</c:f>
              <c:strCache>
                <c:ptCount val="1"/>
                <c:pt idx="0">
                  <c:v>AVG.</c:v>
                </c:pt>
              </c:strCache>
            </c:strRef>
          </c:cat>
          <c:val>
            <c:numRef>
              <c:f>Motiv!$B$68</c:f>
              <c:numCache>
                <c:formatCode>General</c:formatCode>
                <c:ptCount val="1"/>
                <c:pt idx="0">
                  <c:v>0.32608769149593198</c:v>
                </c:pt>
              </c:numCache>
            </c:numRef>
          </c:val>
        </c:ser>
        <c:ser>
          <c:idx val="1"/>
          <c:order val="1"/>
          <c:tx>
            <c:strRef>
              <c:f>Motiv!$A$69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 w="28575">
                <a:solidFill>
                  <a:schemeClr val="tx1"/>
                </a:solidFill>
              </a:ln>
            </c:spPr>
          </c:dPt>
          <c:cat>
            <c:strRef>
              <c:f>Motiv!$B$67</c:f>
              <c:strCache>
                <c:ptCount val="1"/>
                <c:pt idx="0">
                  <c:v>AVG.</c:v>
                </c:pt>
              </c:strCache>
            </c:strRef>
          </c:cat>
          <c:val>
            <c:numRef>
              <c:f>Motiv!$B$69</c:f>
              <c:numCache>
                <c:formatCode>General</c:formatCode>
                <c:ptCount val="1"/>
                <c:pt idx="0">
                  <c:v>0.44352833836101702</c:v>
                </c:pt>
              </c:numCache>
            </c:numRef>
          </c:val>
        </c:ser>
        <c:ser>
          <c:idx val="2"/>
          <c:order val="2"/>
          <c:tx>
            <c:strRef>
              <c:f>Motiv!$A$70</c:f>
              <c:strCache>
                <c:ptCount val="1"/>
                <c:pt idx="0">
                  <c:v>100K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c:spPr>
          <c:invertIfNegative val="0"/>
          <c:cat>
            <c:strRef>
              <c:f>Motiv!$B$67</c:f>
              <c:strCache>
                <c:ptCount val="1"/>
                <c:pt idx="0">
                  <c:v>AVG.</c:v>
                </c:pt>
              </c:strCache>
            </c:strRef>
          </c:cat>
          <c:val>
            <c:numRef>
              <c:f>Motiv!$B$70</c:f>
              <c:numCache>
                <c:formatCode>General</c:formatCode>
                <c:ptCount val="1"/>
                <c:pt idx="0">
                  <c:v>0.51118011734604596</c:v>
                </c:pt>
              </c:numCache>
            </c:numRef>
          </c:val>
        </c:ser>
        <c:ser>
          <c:idx val="3"/>
          <c:order val="3"/>
          <c:tx>
            <c:strRef>
              <c:f>Motiv!$A$71</c:f>
              <c:strCache>
                <c:ptCount val="1"/>
                <c:pt idx="0">
                  <c:v>10K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c:spPr>
          <c:invertIfNegative val="0"/>
          <c:cat>
            <c:strRef>
              <c:f>Motiv!$B$67</c:f>
              <c:strCache>
                <c:ptCount val="1"/>
                <c:pt idx="0">
                  <c:v>AVG.</c:v>
                </c:pt>
              </c:strCache>
            </c:strRef>
          </c:cat>
          <c:val>
            <c:numRef>
              <c:f>Motiv!$B$71</c:f>
              <c:numCache>
                <c:formatCode>General</c:formatCode>
                <c:ptCount val="1"/>
                <c:pt idx="0">
                  <c:v>0.717678171656432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303516208"/>
        <c:axId val="303519344"/>
      </c:barChart>
      <c:catAx>
        <c:axId val="303516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8575">
            <a:solidFill>
              <a:schemeClr val="tx1"/>
            </a:solidFill>
          </a:ln>
        </c:spPr>
        <c:crossAx val="303519344"/>
        <c:crosses val="autoZero"/>
        <c:auto val="1"/>
        <c:lblAlgn val="ctr"/>
        <c:lblOffset val="100"/>
        <c:noMultiLvlLbl val="0"/>
      </c:catAx>
      <c:valAx>
        <c:axId val="303519344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 dirty="0" smtClean="0"/>
                  <a:t>LLC Misses </a:t>
                </a:r>
              </a:p>
              <a:p>
                <a:pPr>
                  <a:defRPr sz="2800"/>
                </a:pPr>
                <a:r>
                  <a:rPr lang="en-US" sz="2800" dirty="0" smtClean="0"/>
                  <a:t>Serviced </a:t>
                </a:r>
                <a:r>
                  <a:rPr lang="en-US" sz="2800" dirty="0"/>
                  <a:t>from </a:t>
                </a:r>
                <a:endParaRPr lang="en-US" sz="2800" dirty="0" smtClean="0"/>
              </a:p>
              <a:p>
                <a:pPr>
                  <a:defRPr sz="2800"/>
                </a:pPr>
                <a:r>
                  <a:rPr lang="en-US" sz="2800" dirty="0" smtClean="0">
                    <a:solidFill>
                      <a:schemeClr val="accent2"/>
                    </a:solidFill>
                  </a:rPr>
                  <a:t>Fast</a:t>
                </a:r>
                <a:r>
                  <a:rPr lang="en-US" sz="2800" dirty="0" smtClean="0"/>
                  <a:t> </a:t>
                </a:r>
                <a:r>
                  <a:rPr lang="en-US" sz="2800" dirty="0" smtClean="0">
                    <a:solidFill>
                      <a:schemeClr val="accent2"/>
                    </a:solidFill>
                  </a:rPr>
                  <a:t>Memory</a:t>
                </a:r>
                <a:endParaRPr lang="en-US" sz="2800" dirty="0">
                  <a:solidFill>
                    <a:schemeClr val="accent2"/>
                  </a:solidFill>
                </a:endParaRPr>
              </a:p>
            </c:rich>
          </c:tx>
          <c:layout>
            <c:manualLayout>
              <c:xMode val="edge"/>
              <c:yMode val="edge"/>
              <c:x val="2.6953968658801199E-2"/>
              <c:y val="0.18601453214493499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ln w="28575">
            <a:solidFill>
              <a:schemeClr val="tx1"/>
            </a:solidFill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303516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52572611146792"/>
          <c:y val="6.8971554189478507E-2"/>
          <c:w val="0.56364045034171895"/>
          <c:h val="0.120605471850257"/>
        </c:manualLayout>
      </c:layout>
      <c:overlay val="1"/>
      <c:spPr>
        <a:solidFill>
          <a:sysClr val="window" lastClr="FFFFFF"/>
        </a:solidFill>
        <a:ln w="3175"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400">
          <a:latin typeface="Calibri" panose="020F050202020403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2814514442386"/>
          <c:y val="0.179807390426688"/>
          <c:w val="0.80864081488719941"/>
          <c:h val="0.577027471458392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Performance!$A$60</c:f>
              <c:strCache>
                <c:ptCount val="1"/>
                <c:pt idx="0">
                  <c:v>Static (1:8)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 w="3175">
              <a:solidFill>
                <a:sysClr val="windowText" lastClr="000000"/>
              </a:solidFill>
            </a:ln>
          </c:spPr>
          <c:invertIfNegative val="0"/>
          <c:cat>
            <c:strRef>
              <c:f>Performance!$B$59:$P$59</c:f>
              <c:strCache>
                <c:ptCount val="15"/>
                <c:pt idx="0">
                  <c:v>WL-1</c:v>
                </c:pt>
                <c:pt idx="1">
                  <c:v>WL-2</c:v>
                </c:pt>
                <c:pt idx="2">
                  <c:v>WL-3</c:v>
                </c:pt>
                <c:pt idx="3">
                  <c:v>WL-4</c:v>
                </c:pt>
                <c:pt idx="4">
                  <c:v>WL-5</c:v>
                </c:pt>
                <c:pt idx="5">
                  <c:v>WL-6</c:v>
                </c:pt>
                <c:pt idx="6">
                  <c:v>WL-7</c:v>
                </c:pt>
                <c:pt idx="7">
                  <c:v>WL-8</c:v>
                </c:pt>
                <c:pt idx="8">
                  <c:v>WL-9</c:v>
                </c:pt>
                <c:pt idx="9">
                  <c:v>WL-10</c:v>
                </c:pt>
                <c:pt idx="10">
                  <c:v>WL-11</c:v>
                </c:pt>
                <c:pt idx="11">
                  <c:v>WL-12</c:v>
                </c:pt>
                <c:pt idx="12">
                  <c:v>WL-13</c:v>
                </c:pt>
                <c:pt idx="13">
                  <c:v>WL-14</c:v>
                </c:pt>
                <c:pt idx="14">
                  <c:v>AVG.</c:v>
                </c:pt>
              </c:strCache>
            </c:strRef>
          </c:cat>
          <c:val>
            <c:numRef>
              <c:f>Performance!$B$60:$P$60</c:f>
              <c:numCache>
                <c:formatCode>General</c:formatCode>
                <c:ptCount val="15"/>
                <c:pt idx="0">
                  <c:v>1.0461538461538462</c:v>
                </c:pt>
                <c:pt idx="1">
                  <c:v>1.0771929824561404</c:v>
                </c:pt>
                <c:pt idx="2">
                  <c:v>1.107142857142857</c:v>
                </c:pt>
                <c:pt idx="3">
                  <c:v>1.0477386934673365</c:v>
                </c:pt>
                <c:pt idx="4">
                  <c:v>1.0458715596330275</c:v>
                </c:pt>
                <c:pt idx="5">
                  <c:v>1.0523255813953489</c:v>
                </c:pt>
                <c:pt idx="6">
                  <c:v>1.0133630289532294</c:v>
                </c:pt>
                <c:pt idx="7">
                  <c:v>1.1879999999999999</c:v>
                </c:pt>
                <c:pt idx="8">
                  <c:v>1.0480480480480479</c:v>
                </c:pt>
                <c:pt idx="9">
                  <c:v>1.0805270863836016</c:v>
                </c:pt>
                <c:pt idx="10">
                  <c:v>1.0530451866404715</c:v>
                </c:pt>
                <c:pt idx="11">
                  <c:v>1.2102689486552567</c:v>
                </c:pt>
                <c:pt idx="12">
                  <c:v>1.0119047619047619</c:v>
                </c:pt>
                <c:pt idx="13">
                  <c:v>1.084084084084084</c:v>
                </c:pt>
                <c:pt idx="14">
                  <c:v>1.0747145945541048</c:v>
                </c:pt>
              </c:numCache>
            </c:numRef>
          </c:val>
        </c:ser>
        <c:ser>
          <c:idx val="2"/>
          <c:order val="1"/>
          <c:tx>
            <c:strRef>
              <c:f>Performance!$A$62</c:f>
              <c:strCache>
                <c:ptCount val="1"/>
                <c:pt idx="0">
                  <c:v>OS-Managed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3175">
              <a:solidFill>
                <a:sysClr val="windowText" lastClr="000000"/>
              </a:solidFill>
            </a:ln>
          </c:spPr>
          <c:invertIfNegative val="0"/>
          <c:cat>
            <c:strRef>
              <c:f>Performance!$B$59:$P$59</c:f>
              <c:strCache>
                <c:ptCount val="15"/>
                <c:pt idx="0">
                  <c:v>WL-1</c:v>
                </c:pt>
                <c:pt idx="1">
                  <c:v>WL-2</c:v>
                </c:pt>
                <c:pt idx="2">
                  <c:v>WL-3</c:v>
                </c:pt>
                <c:pt idx="3">
                  <c:v>WL-4</c:v>
                </c:pt>
                <c:pt idx="4">
                  <c:v>WL-5</c:v>
                </c:pt>
                <c:pt idx="5">
                  <c:v>WL-6</c:v>
                </c:pt>
                <c:pt idx="6">
                  <c:v>WL-7</c:v>
                </c:pt>
                <c:pt idx="7">
                  <c:v>WL-8</c:v>
                </c:pt>
                <c:pt idx="8">
                  <c:v>WL-9</c:v>
                </c:pt>
                <c:pt idx="9">
                  <c:v>WL-10</c:v>
                </c:pt>
                <c:pt idx="10">
                  <c:v>WL-11</c:v>
                </c:pt>
                <c:pt idx="11">
                  <c:v>WL-12</c:v>
                </c:pt>
                <c:pt idx="12">
                  <c:v>WL-13</c:v>
                </c:pt>
                <c:pt idx="13">
                  <c:v>WL-14</c:v>
                </c:pt>
                <c:pt idx="14">
                  <c:v>AVG.</c:v>
                </c:pt>
              </c:strCache>
            </c:strRef>
          </c:cat>
          <c:val>
            <c:numRef>
              <c:f>Performance!$B$62:$P$62</c:f>
              <c:numCache>
                <c:formatCode>General</c:formatCode>
                <c:ptCount val="15"/>
                <c:pt idx="0">
                  <c:v>1.3656373824768149</c:v>
                </c:pt>
                <c:pt idx="1">
                  <c:v>1.086786243451064</c:v>
                </c:pt>
                <c:pt idx="2">
                  <c:v>1.232394415126894</c:v>
                </c:pt>
                <c:pt idx="3">
                  <c:v>1.0940973396865985</c:v>
                </c:pt>
                <c:pt idx="4">
                  <c:v>1.1140174222310606</c:v>
                </c:pt>
                <c:pt idx="5">
                  <c:v>1.1251289376547478</c:v>
                </c:pt>
                <c:pt idx="6">
                  <c:v>0.860367380023915</c:v>
                </c:pt>
                <c:pt idx="7">
                  <c:v>0.90061174787812237</c:v>
                </c:pt>
                <c:pt idx="8">
                  <c:v>1.0104561976514386</c:v>
                </c:pt>
                <c:pt idx="9">
                  <c:v>1.0746743710193627</c:v>
                </c:pt>
                <c:pt idx="10">
                  <c:v>1.33744880664591</c:v>
                </c:pt>
                <c:pt idx="11">
                  <c:v>1.1268479596352128</c:v>
                </c:pt>
                <c:pt idx="12">
                  <c:v>1.0241272695772781</c:v>
                </c:pt>
                <c:pt idx="13">
                  <c:v>1.062524055747134</c:v>
                </c:pt>
                <c:pt idx="14">
                  <c:v>1.0927390723241448</c:v>
                </c:pt>
              </c:numCache>
            </c:numRef>
          </c:val>
        </c:ser>
        <c:ser>
          <c:idx val="3"/>
          <c:order val="2"/>
          <c:tx>
            <c:strRef>
              <c:f>Performance!$A$63</c:f>
              <c:strCache>
                <c:ptCount val="1"/>
                <c:pt idx="0">
                  <c:v>OS-Managed (zero-cost swap)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ysClr val="windowText" lastClr="000000"/>
              </a:solidFill>
            </a:ln>
          </c:spPr>
          <c:invertIfNegative val="0"/>
          <c:cat>
            <c:strRef>
              <c:f>Performance!$B$59:$P$59</c:f>
              <c:strCache>
                <c:ptCount val="15"/>
                <c:pt idx="0">
                  <c:v>WL-1</c:v>
                </c:pt>
                <c:pt idx="1">
                  <c:v>WL-2</c:v>
                </c:pt>
                <c:pt idx="2">
                  <c:v>WL-3</c:v>
                </c:pt>
                <c:pt idx="3">
                  <c:v>WL-4</c:v>
                </c:pt>
                <c:pt idx="4">
                  <c:v>WL-5</c:v>
                </c:pt>
                <c:pt idx="5">
                  <c:v>WL-6</c:v>
                </c:pt>
                <c:pt idx="6">
                  <c:v>WL-7</c:v>
                </c:pt>
                <c:pt idx="7">
                  <c:v>WL-8</c:v>
                </c:pt>
                <c:pt idx="8">
                  <c:v>WL-9</c:v>
                </c:pt>
                <c:pt idx="9">
                  <c:v>WL-10</c:v>
                </c:pt>
                <c:pt idx="10">
                  <c:v>WL-11</c:v>
                </c:pt>
                <c:pt idx="11">
                  <c:v>WL-12</c:v>
                </c:pt>
                <c:pt idx="12">
                  <c:v>WL-13</c:v>
                </c:pt>
                <c:pt idx="13">
                  <c:v>WL-14</c:v>
                </c:pt>
                <c:pt idx="14">
                  <c:v>AVG.</c:v>
                </c:pt>
              </c:strCache>
            </c:strRef>
          </c:cat>
          <c:val>
            <c:numRef>
              <c:f>Performance!$B$63:$P$63</c:f>
              <c:numCache>
                <c:formatCode>General</c:formatCode>
                <c:ptCount val="15"/>
                <c:pt idx="0">
                  <c:v>1.4</c:v>
                </c:pt>
                <c:pt idx="1">
                  <c:v>1.1649122807017545</c:v>
                </c:pt>
                <c:pt idx="2">
                  <c:v>1.2499999999999998</c:v>
                </c:pt>
                <c:pt idx="3">
                  <c:v>1.1005025125628141</c:v>
                </c:pt>
                <c:pt idx="4">
                  <c:v>1.2324159021406729</c:v>
                </c:pt>
                <c:pt idx="5">
                  <c:v>1.1976744186046513</c:v>
                </c:pt>
                <c:pt idx="6">
                  <c:v>1.0044543429844097</c:v>
                </c:pt>
                <c:pt idx="7">
                  <c:v>1.1240000000000001</c:v>
                </c:pt>
                <c:pt idx="8">
                  <c:v>1.0630630630630629</c:v>
                </c:pt>
                <c:pt idx="9">
                  <c:v>1.1669106881405564</c:v>
                </c:pt>
                <c:pt idx="10">
                  <c:v>1.3850687622789783</c:v>
                </c:pt>
                <c:pt idx="11">
                  <c:v>1.2224938875305624</c:v>
                </c:pt>
                <c:pt idx="12">
                  <c:v>1.1785714285714286</c:v>
                </c:pt>
                <c:pt idx="13">
                  <c:v>1.2522522522522521</c:v>
                </c:pt>
                <c:pt idx="14">
                  <c:v>1.1912571524777895</c:v>
                </c:pt>
              </c:numCache>
            </c:numRef>
          </c:val>
        </c:ser>
        <c:ser>
          <c:idx val="4"/>
          <c:order val="3"/>
          <c:tx>
            <c:strRef>
              <c:f>Performance!$A$64</c:f>
              <c:strCache>
                <c:ptCount val="1"/>
                <c:pt idx="0">
                  <c:v>INT_10M (Ideal)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 w="3175">
              <a:solidFill>
                <a:sysClr val="windowText" lastClr="000000"/>
              </a:solidFill>
            </a:ln>
          </c:spPr>
          <c:invertIfNegative val="0"/>
          <c:cat>
            <c:strRef>
              <c:f>Performance!$B$59:$P$59</c:f>
              <c:strCache>
                <c:ptCount val="15"/>
                <c:pt idx="0">
                  <c:v>WL-1</c:v>
                </c:pt>
                <c:pt idx="1">
                  <c:v>WL-2</c:v>
                </c:pt>
                <c:pt idx="2">
                  <c:v>WL-3</c:v>
                </c:pt>
                <c:pt idx="3">
                  <c:v>WL-4</c:v>
                </c:pt>
                <c:pt idx="4">
                  <c:v>WL-5</c:v>
                </c:pt>
                <c:pt idx="5">
                  <c:v>WL-6</c:v>
                </c:pt>
                <c:pt idx="6">
                  <c:v>WL-7</c:v>
                </c:pt>
                <c:pt idx="7">
                  <c:v>WL-8</c:v>
                </c:pt>
                <c:pt idx="8">
                  <c:v>WL-9</c:v>
                </c:pt>
                <c:pt idx="9">
                  <c:v>WL-10</c:v>
                </c:pt>
                <c:pt idx="10">
                  <c:v>WL-11</c:v>
                </c:pt>
                <c:pt idx="11">
                  <c:v>WL-12</c:v>
                </c:pt>
                <c:pt idx="12">
                  <c:v>WL-13</c:v>
                </c:pt>
                <c:pt idx="13">
                  <c:v>WL-14</c:v>
                </c:pt>
                <c:pt idx="14">
                  <c:v>AVG.</c:v>
                </c:pt>
              </c:strCache>
            </c:strRef>
          </c:cat>
          <c:val>
            <c:numRef>
              <c:f>Performance!$B$64:$P$64</c:f>
            </c:numRef>
          </c:val>
        </c:ser>
        <c:ser>
          <c:idx val="5"/>
          <c:order val="4"/>
          <c:tx>
            <c:strRef>
              <c:f>Performance!$A$65</c:f>
              <c:strCache>
                <c:ptCount val="1"/>
                <c:pt idx="0">
                  <c:v>Proposed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ysClr val="windowText" lastClr="000000"/>
              </a:solidFill>
            </a:ln>
          </c:spPr>
          <c:invertIfNegative val="0"/>
          <c:cat>
            <c:strRef>
              <c:f>Performance!$B$59:$P$59</c:f>
              <c:strCache>
                <c:ptCount val="15"/>
                <c:pt idx="0">
                  <c:v>WL-1</c:v>
                </c:pt>
                <c:pt idx="1">
                  <c:v>WL-2</c:v>
                </c:pt>
                <c:pt idx="2">
                  <c:v>WL-3</c:v>
                </c:pt>
                <c:pt idx="3">
                  <c:v>WL-4</c:v>
                </c:pt>
                <c:pt idx="4">
                  <c:v>WL-5</c:v>
                </c:pt>
                <c:pt idx="5">
                  <c:v>WL-6</c:v>
                </c:pt>
                <c:pt idx="6">
                  <c:v>WL-7</c:v>
                </c:pt>
                <c:pt idx="7">
                  <c:v>WL-8</c:v>
                </c:pt>
                <c:pt idx="8">
                  <c:v>WL-9</c:v>
                </c:pt>
                <c:pt idx="9">
                  <c:v>WL-10</c:v>
                </c:pt>
                <c:pt idx="10">
                  <c:v>WL-11</c:v>
                </c:pt>
                <c:pt idx="11">
                  <c:v>WL-12</c:v>
                </c:pt>
                <c:pt idx="12">
                  <c:v>WL-13</c:v>
                </c:pt>
                <c:pt idx="13">
                  <c:v>WL-14</c:v>
                </c:pt>
                <c:pt idx="14">
                  <c:v>AVG.</c:v>
                </c:pt>
              </c:strCache>
            </c:strRef>
          </c:cat>
          <c:val>
            <c:numRef>
              <c:f>Performance!$B$65:$P$65</c:f>
              <c:numCache>
                <c:formatCode>General</c:formatCode>
                <c:ptCount val="15"/>
                <c:pt idx="0">
                  <c:v>1.3384615384615384</c:v>
                </c:pt>
                <c:pt idx="1">
                  <c:v>1.1964912280701756</c:v>
                </c:pt>
                <c:pt idx="2">
                  <c:v>1.7499999999999998</c:v>
                </c:pt>
                <c:pt idx="3">
                  <c:v>1.0552763819095476</c:v>
                </c:pt>
                <c:pt idx="4">
                  <c:v>1.3792048929663607</c:v>
                </c:pt>
                <c:pt idx="5">
                  <c:v>1.3313953488372094</c:v>
                </c:pt>
                <c:pt idx="6">
                  <c:v>1.1024498886414253</c:v>
                </c:pt>
                <c:pt idx="7">
                  <c:v>1.8720000000000001</c:v>
                </c:pt>
                <c:pt idx="8">
                  <c:v>1.003003003003003</c:v>
                </c:pt>
                <c:pt idx="9">
                  <c:v>1.3440702781844802</c:v>
                </c:pt>
                <c:pt idx="10">
                  <c:v>1.4047151277013752</c:v>
                </c:pt>
                <c:pt idx="11">
                  <c:v>1.1858190709046454</c:v>
                </c:pt>
                <c:pt idx="12">
                  <c:v>1.3392857142857142</c:v>
                </c:pt>
                <c:pt idx="13">
                  <c:v>1.3963963963963963</c:v>
                </c:pt>
                <c:pt idx="14">
                  <c:v>1.316682105425623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3516600"/>
        <c:axId val="199331928"/>
      </c:barChart>
      <c:catAx>
        <c:axId val="303516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9331928"/>
        <c:crosses val="autoZero"/>
        <c:auto val="1"/>
        <c:lblAlgn val="ctr"/>
        <c:lblOffset val="100"/>
        <c:noMultiLvlLbl val="0"/>
      </c:catAx>
      <c:valAx>
        <c:axId val="199331928"/>
        <c:scaling>
          <c:orientation val="minMax"/>
          <c:max val="2"/>
          <c:min val="0.6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Speedup over no stacked DRAM</a:t>
                </a:r>
              </a:p>
            </c:rich>
          </c:tx>
          <c:layout>
            <c:manualLayout>
              <c:xMode val="edge"/>
              <c:yMode val="edge"/>
              <c:x val="9.1994865157669697E-4"/>
              <c:y val="0.11819980636531099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crossAx val="303516600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"/>
          <c:y val="0"/>
          <c:w val="0.98955118633248218"/>
          <c:h val="0.114203736366292"/>
        </c:manualLayout>
      </c:layout>
      <c:overlay val="0"/>
      <c:spPr>
        <a:solidFill>
          <a:sysClr val="window" lastClr="FFFFFF"/>
        </a:solidFill>
        <a:ln w="3175">
          <a:noFill/>
        </a:ln>
      </c:spPr>
      <c:txPr>
        <a:bodyPr/>
        <a:lstStyle/>
        <a:p>
          <a:pPr>
            <a:defRPr sz="2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400">
          <a:latin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68920455889"/>
          <c:y val="0.13702100184899199"/>
          <c:w val="0.88111747149534503"/>
          <c:h val="0.6180663448341590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RemappingCache!$A$20</c:f>
              <c:strCache>
                <c:ptCount val="1"/>
                <c:pt idx="0">
                  <c:v>HIT_FAST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ysClr val="windowText" lastClr="000000"/>
              </a:solidFill>
            </a:ln>
          </c:spPr>
          <c:invertIfNegative val="0"/>
          <c:cat>
            <c:strRef>
              <c:f>RemappingCache!$B$19:$O$19</c:f>
              <c:strCache>
                <c:ptCount val="14"/>
                <c:pt idx="0">
                  <c:v>WL-1</c:v>
                </c:pt>
                <c:pt idx="1">
                  <c:v>WL-2</c:v>
                </c:pt>
                <c:pt idx="2">
                  <c:v>WL-3</c:v>
                </c:pt>
                <c:pt idx="3">
                  <c:v>WL-4</c:v>
                </c:pt>
                <c:pt idx="4">
                  <c:v>WL-5</c:v>
                </c:pt>
                <c:pt idx="5">
                  <c:v>WL-6</c:v>
                </c:pt>
                <c:pt idx="6">
                  <c:v>WL-7</c:v>
                </c:pt>
                <c:pt idx="7">
                  <c:v>WL-8</c:v>
                </c:pt>
                <c:pt idx="8">
                  <c:v>WL-9</c:v>
                </c:pt>
                <c:pt idx="9">
                  <c:v>WL-10</c:v>
                </c:pt>
                <c:pt idx="10">
                  <c:v>WL-11</c:v>
                </c:pt>
                <c:pt idx="11">
                  <c:v>WL-12</c:v>
                </c:pt>
                <c:pt idx="12">
                  <c:v>WL-13</c:v>
                </c:pt>
                <c:pt idx="13">
                  <c:v>WL-14</c:v>
                </c:pt>
              </c:strCache>
            </c:strRef>
          </c:cat>
          <c:val>
            <c:numRef>
              <c:f>RemappingCache!$B$20:$O$20</c:f>
              <c:numCache>
                <c:formatCode>General</c:formatCode>
                <c:ptCount val="14"/>
                <c:pt idx="0">
                  <c:v>7756744</c:v>
                </c:pt>
                <c:pt idx="1">
                  <c:v>7481926</c:v>
                </c:pt>
                <c:pt idx="2">
                  <c:v>11349898</c:v>
                </c:pt>
                <c:pt idx="3">
                  <c:v>887978</c:v>
                </c:pt>
                <c:pt idx="4">
                  <c:v>14745112</c:v>
                </c:pt>
                <c:pt idx="5">
                  <c:v>13230324</c:v>
                </c:pt>
                <c:pt idx="6">
                  <c:v>12763187</c:v>
                </c:pt>
                <c:pt idx="7">
                  <c:v>38502222</c:v>
                </c:pt>
                <c:pt idx="8">
                  <c:v>546177</c:v>
                </c:pt>
                <c:pt idx="9">
                  <c:v>13366380</c:v>
                </c:pt>
                <c:pt idx="10">
                  <c:v>13358716</c:v>
                </c:pt>
                <c:pt idx="11">
                  <c:v>3081844</c:v>
                </c:pt>
                <c:pt idx="12">
                  <c:v>19944738</c:v>
                </c:pt>
                <c:pt idx="13">
                  <c:v>22304537</c:v>
                </c:pt>
              </c:numCache>
            </c:numRef>
          </c:val>
        </c:ser>
        <c:ser>
          <c:idx val="1"/>
          <c:order val="1"/>
          <c:tx>
            <c:strRef>
              <c:f>RemappingCache!$A$21</c:f>
              <c:strCache>
                <c:ptCount val="1"/>
                <c:pt idx="0">
                  <c:v>HIT_SLOW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3175">
              <a:solidFill>
                <a:sysClr val="windowText" lastClr="000000"/>
              </a:solidFill>
            </a:ln>
          </c:spPr>
          <c:invertIfNegative val="0"/>
          <c:cat>
            <c:strRef>
              <c:f>RemappingCache!$B$19:$O$19</c:f>
              <c:strCache>
                <c:ptCount val="14"/>
                <c:pt idx="0">
                  <c:v>WL-1</c:v>
                </c:pt>
                <c:pt idx="1">
                  <c:v>WL-2</c:v>
                </c:pt>
                <c:pt idx="2">
                  <c:v>WL-3</c:v>
                </c:pt>
                <c:pt idx="3">
                  <c:v>WL-4</c:v>
                </c:pt>
                <c:pt idx="4">
                  <c:v>WL-5</c:v>
                </c:pt>
                <c:pt idx="5">
                  <c:v>WL-6</c:v>
                </c:pt>
                <c:pt idx="6">
                  <c:v>WL-7</c:v>
                </c:pt>
                <c:pt idx="7">
                  <c:v>WL-8</c:v>
                </c:pt>
                <c:pt idx="8">
                  <c:v>WL-9</c:v>
                </c:pt>
                <c:pt idx="9">
                  <c:v>WL-10</c:v>
                </c:pt>
                <c:pt idx="10">
                  <c:v>WL-11</c:v>
                </c:pt>
                <c:pt idx="11">
                  <c:v>WL-12</c:v>
                </c:pt>
                <c:pt idx="12">
                  <c:v>WL-13</c:v>
                </c:pt>
                <c:pt idx="13">
                  <c:v>WL-14</c:v>
                </c:pt>
              </c:strCache>
            </c:strRef>
          </c:cat>
          <c:val>
            <c:numRef>
              <c:f>RemappingCache!$B$21:$O$21</c:f>
              <c:numCache>
                <c:formatCode>General</c:formatCode>
                <c:ptCount val="14"/>
                <c:pt idx="0">
                  <c:v>2770452</c:v>
                </c:pt>
                <c:pt idx="1">
                  <c:v>2317789</c:v>
                </c:pt>
                <c:pt idx="2">
                  <c:v>708492</c:v>
                </c:pt>
                <c:pt idx="3">
                  <c:v>4489537</c:v>
                </c:pt>
                <c:pt idx="4">
                  <c:v>853737</c:v>
                </c:pt>
                <c:pt idx="5">
                  <c:v>1994030</c:v>
                </c:pt>
                <c:pt idx="6">
                  <c:v>8547496</c:v>
                </c:pt>
                <c:pt idx="7">
                  <c:v>3833949</c:v>
                </c:pt>
                <c:pt idx="8">
                  <c:v>11029812</c:v>
                </c:pt>
                <c:pt idx="9">
                  <c:v>520949</c:v>
                </c:pt>
                <c:pt idx="10">
                  <c:v>1085011</c:v>
                </c:pt>
                <c:pt idx="11">
                  <c:v>15672252</c:v>
                </c:pt>
                <c:pt idx="12">
                  <c:v>2284348</c:v>
                </c:pt>
                <c:pt idx="13">
                  <c:v>2301871</c:v>
                </c:pt>
              </c:numCache>
            </c:numRef>
          </c:val>
        </c:ser>
        <c:ser>
          <c:idx val="2"/>
          <c:order val="2"/>
          <c:tx>
            <c:strRef>
              <c:f>RemappingCache!$A$22</c:f>
              <c:strCache>
                <c:ptCount val="1"/>
                <c:pt idx="0">
                  <c:v>MISS_FAST</c:v>
                </c:pt>
              </c:strCache>
            </c:strRef>
          </c:tx>
          <c:spPr>
            <a:pattFill prst="wdUpDiag">
              <a:fgClr>
                <a:schemeClr val="accent2">
                  <a:lumMod val="60000"/>
                  <a:lumOff val="40000"/>
                </a:schemeClr>
              </a:fgClr>
              <a:bgClr>
                <a:schemeClr val="bg1"/>
              </a:bgClr>
            </a:pattFill>
            <a:ln w="3175">
              <a:solidFill>
                <a:sysClr val="windowText" lastClr="000000"/>
              </a:solidFill>
            </a:ln>
          </c:spPr>
          <c:invertIfNegative val="0"/>
          <c:cat>
            <c:strRef>
              <c:f>RemappingCache!$B$19:$O$19</c:f>
              <c:strCache>
                <c:ptCount val="14"/>
                <c:pt idx="0">
                  <c:v>WL-1</c:v>
                </c:pt>
                <c:pt idx="1">
                  <c:v>WL-2</c:v>
                </c:pt>
                <c:pt idx="2">
                  <c:v>WL-3</c:v>
                </c:pt>
                <c:pt idx="3">
                  <c:v>WL-4</c:v>
                </c:pt>
                <c:pt idx="4">
                  <c:v>WL-5</c:v>
                </c:pt>
                <c:pt idx="5">
                  <c:v>WL-6</c:v>
                </c:pt>
                <c:pt idx="6">
                  <c:v>WL-7</c:v>
                </c:pt>
                <c:pt idx="7">
                  <c:v>WL-8</c:v>
                </c:pt>
                <c:pt idx="8">
                  <c:v>WL-9</c:v>
                </c:pt>
                <c:pt idx="9">
                  <c:v>WL-10</c:v>
                </c:pt>
                <c:pt idx="10">
                  <c:v>WL-11</c:v>
                </c:pt>
                <c:pt idx="11">
                  <c:v>WL-12</c:v>
                </c:pt>
                <c:pt idx="12">
                  <c:v>WL-13</c:v>
                </c:pt>
                <c:pt idx="13">
                  <c:v>WL-14</c:v>
                </c:pt>
              </c:strCache>
            </c:strRef>
          </c:cat>
          <c:val>
            <c:numRef>
              <c:f>RemappingCache!$B$22:$O$22</c:f>
              <c:numCache>
                <c:formatCode>General</c:formatCode>
                <c:ptCount val="14"/>
                <c:pt idx="0">
                  <c:v>1772974</c:v>
                </c:pt>
                <c:pt idx="1">
                  <c:v>160706</c:v>
                </c:pt>
                <c:pt idx="2">
                  <c:v>69193</c:v>
                </c:pt>
                <c:pt idx="3">
                  <c:v>340946</c:v>
                </c:pt>
                <c:pt idx="4">
                  <c:v>102946</c:v>
                </c:pt>
                <c:pt idx="5">
                  <c:v>226151</c:v>
                </c:pt>
                <c:pt idx="6">
                  <c:v>93062</c:v>
                </c:pt>
                <c:pt idx="7">
                  <c:v>268812</c:v>
                </c:pt>
                <c:pt idx="8">
                  <c:v>84895</c:v>
                </c:pt>
                <c:pt idx="9">
                  <c:v>107975</c:v>
                </c:pt>
                <c:pt idx="10">
                  <c:v>514359</c:v>
                </c:pt>
                <c:pt idx="11">
                  <c:v>22072</c:v>
                </c:pt>
                <c:pt idx="12">
                  <c:v>311567</c:v>
                </c:pt>
                <c:pt idx="13">
                  <c:v>205401</c:v>
                </c:pt>
              </c:numCache>
            </c:numRef>
          </c:val>
        </c:ser>
        <c:ser>
          <c:idx val="3"/>
          <c:order val="3"/>
          <c:tx>
            <c:strRef>
              <c:f>RemappingCache!$A$23</c:f>
              <c:strCache>
                <c:ptCount val="1"/>
                <c:pt idx="0">
                  <c:v>MISS_SLOW</c:v>
                </c:pt>
              </c:strCache>
            </c:strRef>
          </c:tx>
          <c:spPr>
            <a:pattFill prst="wdUpDiag">
              <a:fgClr>
                <a:schemeClr val="bg2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ysClr val="windowText" lastClr="000000"/>
              </a:solidFill>
            </a:ln>
          </c:spPr>
          <c:invertIfNegative val="0"/>
          <c:cat>
            <c:strRef>
              <c:f>RemappingCache!$B$19:$O$19</c:f>
              <c:strCache>
                <c:ptCount val="14"/>
                <c:pt idx="0">
                  <c:v>WL-1</c:v>
                </c:pt>
                <c:pt idx="1">
                  <c:v>WL-2</c:v>
                </c:pt>
                <c:pt idx="2">
                  <c:v>WL-3</c:v>
                </c:pt>
                <c:pt idx="3">
                  <c:v>WL-4</c:v>
                </c:pt>
                <c:pt idx="4">
                  <c:v>WL-5</c:v>
                </c:pt>
                <c:pt idx="5">
                  <c:v>WL-6</c:v>
                </c:pt>
                <c:pt idx="6">
                  <c:v>WL-7</c:v>
                </c:pt>
                <c:pt idx="7">
                  <c:v>WL-8</c:v>
                </c:pt>
                <c:pt idx="8">
                  <c:v>WL-9</c:v>
                </c:pt>
                <c:pt idx="9">
                  <c:v>WL-10</c:v>
                </c:pt>
                <c:pt idx="10">
                  <c:v>WL-11</c:v>
                </c:pt>
                <c:pt idx="11">
                  <c:v>WL-12</c:v>
                </c:pt>
                <c:pt idx="12">
                  <c:v>WL-13</c:v>
                </c:pt>
                <c:pt idx="13">
                  <c:v>WL-14</c:v>
                </c:pt>
              </c:strCache>
            </c:strRef>
          </c:cat>
          <c:val>
            <c:numRef>
              <c:f>RemappingCache!$B$23:$O$23</c:f>
              <c:numCache>
                <c:formatCode>General</c:formatCode>
                <c:ptCount val="14"/>
                <c:pt idx="0">
                  <c:v>1215946</c:v>
                </c:pt>
                <c:pt idx="1">
                  <c:v>152554</c:v>
                </c:pt>
                <c:pt idx="2">
                  <c:v>73623</c:v>
                </c:pt>
                <c:pt idx="3">
                  <c:v>1685676</c:v>
                </c:pt>
                <c:pt idx="4">
                  <c:v>89851</c:v>
                </c:pt>
                <c:pt idx="5">
                  <c:v>225034</c:v>
                </c:pt>
                <c:pt idx="6">
                  <c:v>249203</c:v>
                </c:pt>
                <c:pt idx="7">
                  <c:v>185904</c:v>
                </c:pt>
                <c:pt idx="8">
                  <c:v>825913</c:v>
                </c:pt>
                <c:pt idx="9">
                  <c:v>51748</c:v>
                </c:pt>
                <c:pt idx="10">
                  <c:v>99524</c:v>
                </c:pt>
                <c:pt idx="11">
                  <c:v>172178</c:v>
                </c:pt>
                <c:pt idx="12">
                  <c:v>289224</c:v>
                </c:pt>
                <c:pt idx="13">
                  <c:v>131832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03673504"/>
        <c:axId val="303673896"/>
      </c:barChart>
      <c:catAx>
        <c:axId val="303673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3673896"/>
        <c:crosses val="autoZero"/>
        <c:auto val="1"/>
        <c:lblAlgn val="ctr"/>
        <c:lblOffset val="100"/>
        <c:noMultiLvlLbl val="0"/>
      </c:catAx>
      <c:valAx>
        <c:axId val="3036738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03673504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13056478882839201"/>
          <c:y val="0"/>
          <c:w val="0.77714543575458095"/>
          <c:h val="0.100322356153279"/>
        </c:manualLayout>
      </c:layout>
      <c:overlay val="1"/>
      <c:spPr>
        <a:solidFill>
          <a:schemeClr val="bg1"/>
        </a:solidFill>
        <a:ln w="3175"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0.34945</cdr:x>
      <cdr:y>0</cdr:y>
    </cdr:from>
    <cdr:to>
      <cdr:x>0.92202</cdr:x>
      <cdr:y>0.09493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87058" y="0"/>
          <a:ext cx="4894299" cy="4264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400" b="1" dirty="0" smtClean="0">
              <a:solidFill>
                <a:schemeClr val="accent2"/>
              </a:solidFill>
              <a:latin typeface="Calibri" panose="020F0502020204030204" pitchFamily="34" charset="0"/>
            </a:rPr>
            <a:t>Interval </a:t>
          </a:r>
          <a:r>
            <a: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rPr>
            <a:t>(cycles)</a:t>
          </a:r>
          <a:endParaRPr lang="en-US" sz="2400" b="1" dirty="0">
            <a:solidFill>
              <a:schemeClr val="tx1">
                <a:lumMod val="75000"/>
                <a:lumOff val="25000"/>
              </a:schemeClr>
            </a:solidFill>
            <a:latin typeface="Calibri" panose="020F050202020403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575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575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5BC45-66ED-47E2-893A-D3BABCDC3A5A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62596"/>
            <a:ext cx="2982119" cy="4575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662596"/>
            <a:ext cx="2982119" cy="4575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4A6EE-3614-47CD-9362-DDC8AEA1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40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575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575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F0A6E-7066-444F-9154-C920A97B19B6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9063" y="1139825"/>
            <a:ext cx="4103687" cy="3078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389090"/>
            <a:ext cx="5505450" cy="35910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62596"/>
            <a:ext cx="2982119" cy="4575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662596"/>
            <a:ext cx="2982119" cy="4575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73DCC-7281-48A2-81AB-205AFF0B9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71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9063" y="1139825"/>
            <a:ext cx="4103687" cy="3078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758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73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871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070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467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40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07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878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07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35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19D46-7766-444A-AB3B-CA7DAC83064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08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28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19D46-7766-444A-AB3B-CA7DAC8306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23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19D46-7766-444A-AB3B-CA7DAC8306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98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04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74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89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16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73DCC-7281-48A2-81AB-205AFF0B936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22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3" indent="0" algn="ctr">
              <a:buNone/>
              <a:defRPr sz="2100"/>
            </a:lvl2pPr>
            <a:lvl3pPr marL="685807" indent="0" algn="ctr">
              <a:buNone/>
              <a:defRPr sz="1800"/>
            </a:lvl3pPr>
            <a:lvl4pPr marL="1028710" indent="0" algn="ctr">
              <a:buNone/>
              <a:defRPr sz="1500"/>
            </a:lvl4pPr>
            <a:lvl5pPr marL="1371614" indent="0" algn="ctr">
              <a:buNone/>
              <a:defRPr sz="1500"/>
            </a:lvl5pPr>
            <a:lvl6pPr marL="1714517" indent="0" algn="ctr">
              <a:buNone/>
              <a:defRPr sz="1500"/>
            </a:lvl6pPr>
            <a:lvl7pPr marL="2057421" indent="0" algn="ctr">
              <a:buNone/>
              <a:defRPr sz="1500"/>
            </a:lvl7pPr>
            <a:lvl8pPr marL="2400324" indent="0" algn="ctr">
              <a:buNone/>
              <a:defRPr sz="1500"/>
            </a:lvl8pPr>
            <a:lvl9pPr marL="2743227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95B86-372D-43CD-BB5D-6AE9958850F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2E10-4F2E-4725-A33A-6AB1F67B9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4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24000" y="3429000"/>
            <a:ext cx="7620000" cy="1219200"/>
          </a:xfrm>
        </p:spPr>
        <p:txBody>
          <a:bodyPr anchor="t" anchorCtr="0"/>
          <a:lstStyle>
            <a:lvl1pPr algn="ctr">
              <a:defRPr sz="320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  <a:latin typeface="Calibri" pitchFamily="34" charset="0"/>
                <a:ea typeface="Tahoma" pitchFamily="34" charset="0"/>
                <a:cs typeface="Calibri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4648200"/>
            <a:ext cx="6096000" cy="914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Calibri" pitchFamily="34" charset="0"/>
                <a:ea typeface="Tahoma" pitchFamily="34" charset="0"/>
                <a:cs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" name="Rectangle 1"/>
          <p:cNvSpPr/>
          <p:nvPr/>
        </p:nvSpPr>
        <p:spPr>
          <a:xfrm>
            <a:off x="5950634" y="5496950"/>
            <a:ext cx="28956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14035" y="5994576"/>
            <a:ext cx="634041" cy="178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11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15100" y="6349313"/>
            <a:ext cx="21717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>
                <a:ln w="9000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0" name="Slide Number Placeholder 22"/>
          <p:cNvSpPr txBox="1">
            <a:spLocks/>
          </p:cNvSpPr>
          <p:nvPr/>
        </p:nvSpPr>
        <p:spPr>
          <a:xfrm>
            <a:off x="8382000" y="762000"/>
            <a:ext cx="609600" cy="2286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l" defTabSz="914400" rtl="0" eaLnBrk="1" latinLnBrk="0" hangingPunct="1">
              <a:defRPr kumimoji="0" sz="1200" b="0" kern="1200" cap="none" spc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b="1" smtClean="0"/>
              <a:pPr/>
              <a:t>‹#›</a:t>
            </a:fld>
            <a:r>
              <a:rPr lang="en-US" b="1" dirty="0" smtClean="0"/>
              <a:t>/24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686800" cy="51816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Tahoma" pitchFamily="34" charset="0"/>
                <a:cs typeface="Calibri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Tahoma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ea typeface="Tahoma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ea typeface="Tahoma" pitchFamily="34" charset="0"/>
                <a:cs typeface="Calibri" pitchFamily="34" charset="0"/>
              </a:defRPr>
            </a:lvl4pPr>
            <a:lvl5pPr>
              <a:defRPr sz="1400">
                <a:latin typeface="Calibri" pitchFamily="34" charset="0"/>
                <a:ea typeface="Tahoma" pitchFamily="34" charset="0"/>
                <a:cs typeface="Calibri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V="1">
            <a:off x="228600" y="1015313"/>
            <a:ext cx="8686800" cy="23854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10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97565"/>
            <a:ext cx="7886700" cy="826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248354"/>
            <a:ext cx="7886700" cy="4931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3195B86-372D-43CD-BB5D-6AE9958850F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22E10-4F2E-4725-A33A-6AB1F67B9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1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685807" rtl="0" eaLnBrk="1" latinLnBrk="0" hangingPunct="1">
        <a:lnSpc>
          <a:spcPct val="90000"/>
        </a:lnSpc>
        <a:spcBef>
          <a:spcPct val="0"/>
        </a:spcBef>
        <a:buNone/>
        <a:defRPr sz="4200" b="1" kern="120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171452" indent="-171452" algn="l" defTabSz="685807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5" indent="-171452" algn="l" defTabSz="685807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9" indent="-171452" algn="l" defTabSz="685807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62" indent="-171452" algn="l" defTabSz="685807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65" indent="-171452" algn="l" defTabSz="685807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69" indent="-171452" algn="l" defTabSz="685807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2" indent="-171452" algn="l" defTabSz="685807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76" indent="-171452" algn="l" defTabSz="685807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79" indent="-171452" algn="l" defTabSz="685807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3" algn="l" defTabSz="68580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7" algn="l" defTabSz="68580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0" algn="l" defTabSz="68580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4" algn="l" defTabSz="68580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17" algn="l" defTabSz="68580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1" algn="l" defTabSz="68580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24" algn="l" defTabSz="68580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27" algn="l" defTabSz="68580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8382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28600" y="1143000"/>
            <a:ext cx="8686800" cy="518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382000" y="762000"/>
            <a:ext cx="609600" cy="2286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 b="0" cap="none" spc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fld id="{E7122E10-4F2E-4725-A33A-6AB1F67B9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9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200" b="1" kern="1200" cap="none" spc="0">
          <a:ln w="9000" cmpd="sng">
            <a:solidFill>
              <a:schemeClr val="accent4">
                <a:shade val="50000"/>
                <a:satMod val="120000"/>
              </a:schemeClr>
            </a:solidFill>
            <a:prstDash val="solid"/>
          </a:ln>
          <a:solidFill>
            <a:schemeClr val="tx2"/>
          </a:solidFill>
          <a:effectLst>
            <a:reflection blurRad="12700" stA="28000" endPos="45000" dist="1000" dir="5400000" sy="-100000" algn="bl" rotWithShape="0"/>
          </a:effectLst>
          <a:latin typeface="Tahoma" pitchFamily="34" charset="0"/>
          <a:ea typeface="Tahoma" pitchFamily="34" charset="0"/>
          <a:cs typeface="Tahoma" pitchFamily="34" charset="0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100000"/>
        <a:buFont typeface="Tahoma" pitchFamily="34" charset="0"/>
        <a:buChar char="|"/>
        <a:defRPr kumimoji="0"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548640" indent="-274320" algn="l" rtl="0" eaLnBrk="1" latinLnBrk="0" hangingPunct="1">
        <a:spcBef>
          <a:spcPts val="500"/>
        </a:spcBef>
        <a:buClr>
          <a:schemeClr val="accent4"/>
        </a:buClr>
        <a:buSzPct val="76000"/>
        <a:buFont typeface="Wingdings 3" pitchFamily="18" charset="2"/>
        <a:buChar char=""/>
        <a:defRPr kumimoji="0" sz="24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Relationship Id="rId4" Type="http://schemas.openxmlformats.org/officeDocument/2006/relationships/chart" Target="../charts/char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4095322" y="6018477"/>
            <a:ext cx="3273013" cy="539885"/>
            <a:chOff x="4770100" y="5836596"/>
            <a:chExt cx="4364017" cy="719847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70100" y="5837383"/>
              <a:ext cx="1515933" cy="669632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6089515" y="5836596"/>
              <a:ext cx="204281" cy="7198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0712" y="5925968"/>
              <a:ext cx="3013405" cy="492463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169" y="5724282"/>
            <a:ext cx="794905" cy="1028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666762"/>
            <a:ext cx="9143999" cy="1427207"/>
          </a:xfrm>
        </p:spPr>
        <p:txBody>
          <a:bodyPr>
            <a:noAutofit/>
          </a:bodyPr>
          <a:lstStyle/>
          <a:p>
            <a:r>
              <a:rPr lang="en-US" sz="4200" b="1" dirty="0">
                <a:ln w="9000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Transparent Hardware Management of </a:t>
            </a:r>
            <a:br>
              <a:rPr lang="en-US" sz="4200" b="1" dirty="0">
                <a:ln w="9000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200" b="1" dirty="0">
                <a:ln w="9000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Stacked DRAM as </a:t>
            </a:r>
            <a:r>
              <a:rPr lang="en-US" sz="4200" b="1" dirty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</a:rPr>
              <a:t>P</a:t>
            </a:r>
            <a:r>
              <a:rPr lang="en-US" sz="4200" b="1" dirty="0">
                <a:ln w="9000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art </a:t>
            </a:r>
            <a:r>
              <a:rPr lang="en-US" sz="4200" b="1" dirty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</a:rPr>
              <a:t>o</a:t>
            </a:r>
            <a:r>
              <a:rPr lang="en-US" sz="4200" b="1" dirty="0">
                <a:ln w="9000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f </a:t>
            </a:r>
            <a:r>
              <a:rPr lang="en-US" sz="4200" b="1" dirty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</a:rPr>
              <a:t>M</a:t>
            </a:r>
            <a:r>
              <a:rPr lang="en-US" sz="4200" b="1" dirty="0">
                <a:ln w="9000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emory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1991" y="3654673"/>
            <a:ext cx="7883612" cy="1802510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solidFill>
                  <a:schemeClr val="accent2"/>
                </a:solidFill>
              </a:rPr>
              <a:t>Jaewoong Sim   </a:t>
            </a:r>
            <a:r>
              <a:rPr lang="en-US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Alaa</a:t>
            </a:r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R. </a:t>
            </a:r>
            <a:r>
              <a:rPr lang="en-US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Alameldeen</a:t>
            </a:r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en-US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Zeshan</a:t>
            </a:r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Chishti</a:t>
            </a:r>
            <a:endParaRPr lang="en-US" sz="2600" b="1" baseline="30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Chris Wilkerson   Hyesoon Kim</a:t>
            </a:r>
            <a:endParaRPr lang="en-US" sz="2600" b="1" baseline="30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endParaRPr lang="en-US" sz="2600" b="1" baseline="30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9861" y="6182737"/>
            <a:ext cx="2698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MICRO-47 | December 2014</a:t>
            </a:r>
          </a:p>
        </p:txBody>
      </p:sp>
    </p:spTree>
    <p:extLst>
      <p:ext uri="{BB962C8B-B14F-4D97-AF65-F5344CB8AC3E}">
        <p14:creationId xmlns:p14="http://schemas.microsoft.com/office/powerpoint/2010/main" val="1903278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9252"/>
    </mc:Choice>
    <mc:Fallback xmlns="">
      <p:transition advTm="2925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Hardware-Managed </a:t>
            </a:r>
            <a:r>
              <a:rPr lang="en-US" dirty="0" err="1" smtClean="0"/>
              <a:t>PoM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 Practical </a:t>
            </a:r>
            <a:r>
              <a:rPr lang="en-US" sz="3600" b="1" dirty="0" err="1" smtClean="0">
                <a:solidFill>
                  <a:schemeClr val="accent2"/>
                </a:solidFill>
              </a:rPr>
              <a:t>PoM</a:t>
            </a:r>
            <a:r>
              <a:rPr lang="en-US" sz="3600" b="1" dirty="0" smtClean="0">
                <a:solidFill>
                  <a:schemeClr val="accent2"/>
                </a:solidFill>
              </a:rPr>
              <a:t> </a:t>
            </a:r>
            <a:r>
              <a:rPr lang="en-US" sz="3600" b="1" dirty="0" smtClean="0"/>
              <a:t>Architecture</a:t>
            </a:r>
            <a:endParaRPr lang="en-US" sz="2200" b="1" dirty="0" smtClean="0"/>
          </a:p>
          <a:p>
            <a:pPr marL="0" indent="0" algn="ctr">
              <a:buNone/>
            </a:pPr>
            <a:r>
              <a:rPr lang="en-US" sz="2400" b="1" dirty="0" smtClean="0"/>
              <a:t>(1) Two-Level Indirection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0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7389"/>
    </mc:Choice>
    <mc:Fallback xmlns="">
      <p:transition advTm="738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Practical </a:t>
            </a:r>
            <a:r>
              <a:rPr lang="en-US" dirty="0" err="1" smtClean="0"/>
              <a:t>PoM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46" name="Content Placeholder 4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Conventional System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u="sng" dirty="0" err="1" smtClean="0"/>
              <a:t>PoM</a:t>
            </a:r>
            <a:r>
              <a:rPr lang="en-US" b="1" u="sng" dirty="0" smtClean="0"/>
              <a:t> System</a:t>
            </a:r>
            <a:endParaRPr lang="en-US" b="1" dirty="0"/>
          </a:p>
        </p:txBody>
      </p:sp>
      <p:sp>
        <p:nvSpPr>
          <p:cNvPr id="96" name="Rounded Rectangle 95"/>
          <p:cNvSpPr/>
          <p:nvPr/>
        </p:nvSpPr>
        <p:spPr>
          <a:xfrm>
            <a:off x="596349" y="2089993"/>
            <a:ext cx="2486464" cy="644087"/>
          </a:xfrm>
          <a:prstGeom prst="roundRect">
            <a:avLst/>
          </a:prstGeom>
          <a:solidFill>
            <a:schemeClr val="bg1"/>
          </a:solidFill>
          <a:ln w="28575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Virtual Address</a:t>
            </a:r>
            <a:r>
              <a:rPr lang="en-US" sz="2200" b="1" i="1" dirty="0" smtClean="0">
                <a:solidFill>
                  <a:schemeClr val="accent2"/>
                </a:solidFill>
                <a:latin typeface="Calibri" pitchFamily="34" charset="0"/>
              </a:rPr>
              <a:t> (VA)</a:t>
            </a:r>
            <a:endParaRPr lang="en-US" sz="2200" b="1" i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5780280" y="2089993"/>
            <a:ext cx="2311873" cy="644087"/>
          </a:xfrm>
          <a:prstGeom prst="roundRect">
            <a:avLst/>
          </a:prstGeom>
          <a:solidFill>
            <a:schemeClr val="bg1"/>
          </a:solidFill>
          <a:ln w="28575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Page Table Physical Address</a:t>
            </a:r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200" b="1" i="1" dirty="0" smtClean="0">
                <a:solidFill>
                  <a:schemeClr val="accent2"/>
                </a:solidFill>
                <a:latin typeface="Calibri" pitchFamily="34" charset="0"/>
              </a:rPr>
              <a:t>(PTPA)</a:t>
            </a:r>
            <a:endParaRPr lang="en-US" sz="2200" b="1" i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3834556" y="2091149"/>
            <a:ext cx="1177447" cy="644087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Page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Table</a:t>
            </a:r>
            <a:endParaRPr lang="en-US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99" name="Straight Arrow Connector 98"/>
          <p:cNvCxnSpPr>
            <a:stCxn id="96" idx="3"/>
            <a:endCxn id="98" idx="1"/>
          </p:cNvCxnSpPr>
          <p:nvPr/>
        </p:nvCxnSpPr>
        <p:spPr>
          <a:xfrm>
            <a:off x="3082813" y="2412037"/>
            <a:ext cx="751743" cy="11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98" idx="3"/>
            <a:endCxn id="97" idx="1"/>
          </p:cNvCxnSpPr>
          <p:nvPr/>
        </p:nvCxnSpPr>
        <p:spPr>
          <a:xfrm flipV="1">
            <a:off x="5012003" y="2412037"/>
            <a:ext cx="768277" cy="11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ounded Rectangle 116"/>
          <p:cNvSpPr/>
          <p:nvPr/>
        </p:nvSpPr>
        <p:spPr>
          <a:xfrm>
            <a:off x="178666" y="4754861"/>
            <a:ext cx="586446" cy="644087"/>
          </a:xfrm>
          <a:prstGeom prst="roundRect">
            <a:avLst/>
          </a:prstGeom>
          <a:solidFill>
            <a:schemeClr val="bg1"/>
          </a:solidFill>
          <a:ln w="28575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i="1" dirty="0" smtClean="0">
                <a:solidFill>
                  <a:schemeClr val="accent2"/>
                </a:solidFill>
                <a:latin typeface="Calibri" pitchFamily="34" charset="0"/>
              </a:rPr>
              <a:t>VA</a:t>
            </a:r>
            <a:endParaRPr lang="en-US" sz="2200" b="1" i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18" name="Rounded Rectangle 117"/>
          <p:cNvSpPr/>
          <p:nvPr/>
        </p:nvSpPr>
        <p:spPr>
          <a:xfrm>
            <a:off x="2978019" y="4754861"/>
            <a:ext cx="1564595" cy="644087"/>
          </a:xfrm>
          <a:prstGeom prst="roundRect">
            <a:avLst/>
          </a:prstGeom>
          <a:solidFill>
            <a:schemeClr val="bg1"/>
          </a:solidFill>
          <a:ln w="28575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Page Table </a:t>
            </a:r>
          </a:p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Physical </a:t>
            </a:r>
          </a:p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US" sz="2200" b="1" i="1" dirty="0" smtClean="0">
                <a:solidFill>
                  <a:schemeClr val="accent2"/>
                </a:solidFill>
                <a:latin typeface="Calibri" pitchFamily="34" charset="0"/>
              </a:rPr>
              <a:t>(PTPA)</a:t>
            </a:r>
            <a:endParaRPr lang="en-US" sz="2200" b="1" i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1190060" y="4531486"/>
            <a:ext cx="1363012" cy="1089951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Page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Table (OS)</a:t>
            </a:r>
            <a:endParaRPr lang="en-US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120" name="Straight Arrow Connector 119"/>
          <p:cNvCxnSpPr>
            <a:stCxn id="117" idx="3"/>
            <a:endCxn id="119" idx="1"/>
          </p:cNvCxnSpPr>
          <p:nvPr/>
        </p:nvCxnSpPr>
        <p:spPr>
          <a:xfrm flipV="1">
            <a:off x="765112" y="5076462"/>
            <a:ext cx="424948" cy="4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19" idx="3"/>
            <a:endCxn id="118" idx="1"/>
          </p:cNvCxnSpPr>
          <p:nvPr/>
        </p:nvCxnSpPr>
        <p:spPr>
          <a:xfrm>
            <a:off x="2553072" y="5076462"/>
            <a:ext cx="424947" cy="4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ounded Rectangle 132"/>
          <p:cNvSpPr/>
          <p:nvPr/>
        </p:nvSpPr>
        <p:spPr>
          <a:xfrm>
            <a:off x="7198614" y="4754861"/>
            <a:ext cx="1407118" cy="644087"/>
          </a:xfrm>
          <a:prstGeom prst="roundRect">
            <a:avLst/>
          </a:prstGeom>
          <a:solidFill>
            <a:schemeClr val="bg1"/>
          </a:solidFill>
          <a:ln w="28575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DRAM </a:t>
            </a:r>
          </a:p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Physical </a:t>
            </a:r>
          </a:p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US" sz="2200" b="1" i="1" dirty="0" smtClean="0">
                <a:solidFill>
                  <a:schemeClr val="accent2"/>
                </a:solidFill>
                <a:latin typeface="Calibri" pitchFamily="34" charset="0"/>
              </a:rPr>
              <a:t>(DPA)</a:t>
            </a:r>
            <a:endParaRPr lang="en-US" sz="2200" b="1" i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45" name="Rounded Rectangle 144"/>
          <p:cNvSpPr/>
          <p:nvPr/>
        </p:nvSpPr>
        <p:spPr>
          <a:xfrm>
            <a:off x="4996101" y="4531486"/>
            <a:ext cx="1749025" cy="109083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Segment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Remapping Table (HW)</a:t>
            </a:r>
            <a:endParaRPr lang="en-US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155" name="Straight Arrow Connector 154"/>
          <p:cNvCxnSpPr>
            <a:stCxn id="118" idx="3"/>
            <a:endCxn id="145" idx="1"/>
          </p:cNvCxnSpPr>
          <p:nvPr/>
        </p:nvCxnSpPr>
        <p:spPr>
          <a:xfrm>
            <a:off x="4542614" y="5076905"/>
            <a:ext cx="4534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stCxn id="145" idx="3"/>
            <a:endCxn id="133" idx="1"/>
          </p:cNvCxnSpPr>
          <p:nvPr/>
        </p:nvCxnSpPr>
        <p:spPr>
          <a:xfrm>
            <a:off x="6745126" y="5076905"/>
            <a:ext cx="45348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ounded Rectangle 181"/>
          <p:cNvSpPr/>
          <p:nvPr/>
        </p:nvSpPr>
        <p:spPr>
          <a:xfrm>
            <a:off x="5886514" y="1870673"/>
            <a:ext cx="2094067" cy="1096441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TextBox 182"/>
          <p:cNvSpPr txBox="1"/>
          <p:nvPr/>
        </p:nvSpPr>
        <p:spPr>
          <a:xfrm>
            <a:off x="5865534" y="1409008"/>
            <a:ext cx="2115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Calibri" panose="020F0502020204030204" pitchFamily="34" charset="0"/>
              </a:rPr>
              <a:t>Access DRAM</a:t>
            </a:r>
            <a:endParaRPr lang="en-US" sz="2400" i="1" dirty="0">
              <a:latin typeface="Calibri" panose="020F0502020204030204" pitchFamily="34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246281" y="4358670"/>
            <a:ext cx="1359452" cy="1421928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TextBox 184"/>
          <p:cNvSpPr txBox="1"/>
          <p:nvPr/>
        </p:nvSpPr>
        <p:spPr>
          <a:xfrm>
            <a:off x="6410068" y="3507167"/>
            <a:ext cx="273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Calibri" panose="020F0502020204030204" pitchFamily="34" charset="0"/>
              </a:rPr>
              <a:t>Actual address of the data in memory</a:t>
            </a:r>
            <a:endParaRPr lang="en-US" sz="2400" i="1" dirty="0">
              <a:latin typeface="Calibri" panose="020F0502020204030204" pitchFamily="34" charset="0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3499196" y="3719481"/>
            <a:ext cx="2540321" cy="548411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Remapping PTPA</a:t>
            </a:r>
            <a:endParaRPr lang="en-US" sz="2400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3948" y="1113048"/>
            <a:ext cx="8891452" cy="214006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6653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41224"/>
    </mc:Choice>
    <mc:Fallback xmlns="">
      <p:transition advTm="412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  <p:bldP spid="118" grpId="0" animBg="1"/>
      <p:bldP spid="119" grpId="0" animBg="1"/>
      <p:bldP spid="133" grpId="0" animBg="1"/>
      <p:bldP spid="145" grpId="0" animBg="1"/>
      <p:bldP spid="182" grpId="0" animBg="1"/>
      <p:bldP spid="183" grpId="0"/>
      <p:bldP spid="184" grpId="0" animBg="1"/>
      <p:bldP spid="185" grpId="0"/>
      <p:bldP spid="28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Practical </a:t>
            </a:r>
            <a:r>
              <a:rPr lang="en-US" dirty="0" err="1" smtClean="0"/>
              <a:t>PoM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46" name="Content Placeholder 4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err="1" smtClean="0"/>
              <a:t>PoM</a:t>
            </a:r>
            <a:r>
              <a:rPr lang="en-US" b="1" u="sng" dirty="0" smtClean="0"/>
              <a:t> System</a:t>
            </a:r>
          </a:p>
        </p:txBody>
      </p:sp>
      <p:sp>
        <p:nvSpPr>
          <p:cNvPr id="117" name="Rounded Rectangle 116"/>
          <p:cNvSpPr/>
          <p:nvPr/>
        </p:nvSpPr>
        <p:spPr>
          <a:xfrm>
            <a:off x="143287" y="2063487"/>
            <a:ext cx="586446" cy="644087"/>
          </a:xfrm>
          <a:prstGeom prst="roundRect">
            <a:avLst/>
          </a:prstGeom>
          <a:solidFill>
            <a:schemeClr val="bg1"/>
          </a:solidFill>
          <a:ln w="28575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i="1" dirty="0" smtClean="0">
                <a:solidFill>
                  <a:schemeClr val="accent2"/>
                </a:solidFill>
                <a:latin typeface="Calibri" pitchFamily="34" charset="0"/>
              </a:rPr>
              <a:t>VA</a:t>
            </a:r>
            <a:endParaRPr lang="en-US" sz="2200" b="1" i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18" name="Rounded Rectangle 117"/>
          <p:cNvSpPr/>
          <p:nvPr/>
        </p:nvSpPr>
        <p:spPr>
          <a:xfrm>
            <a:off x="2942640" y="2063487"/>
            <a:ext cx="1564595" cy="644087"/>
          </a:xfrm>
          <a:prstGeom prst="roundRect">
            <a:avLst/>
          </a:prstGeom>
          <a:solidFill>
            <a:schemeClr val="bg1"/>
          </a:solidFill>
          <a:ln w="28575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Page Table </a:t>
            </a:r>
          </a:p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Physical </a:t>
            </a:r>
          </a:p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US" sz="2200" b="1" i="1" dirty="0" smtClean="0">
                <a:solidFill>
                  <a:schemeClr val="accent2"/>
                </a:solidFill>
                <a:latin typeface="Calibri" pitchFamily="34" charset="0"/>
              </a:rPr>
              <a:t>(PTPA)</a:t>
            </a:r>
            <a:endParaRPr lang="en-US" sz="2200" b="1" i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1154681" y="1840112"/>
            <a:ext cx="1363012" cy="1089951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Page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Table (OS)</a:t>
            </a:r>
            <a:endParaRPr lang="en-US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120" name="Straight Arrow Connector 119"/>
          <p:cNvCxnSpPr>
            <a:stCxn id="117" idx="3"/>
            <a:endCxn id="119" idx="1"/>
          </p:cNvCxnSpPr>
          <p:nvPr/>
        </p:nvCxnSpPr>
        <p:spPr>
          <a:xfrm flipV="1">
            <a:off x="729733" y="2385088"/>
            <a:ext cx="424948" cy="4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19" idx="3"/>
            <a:endCxn id="118" idx="1"/>
          </p:cNvCxnSpPr>
          <p:nvPr/>
        </p:nvCxnSpPr>
        <p:spPr>
          <a:xfrm>
            <a:off x="2517693" y="2385088"/>
            <a:ext cx="424947" cy="4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ounded Rectangle 132"/>
          <p:cNvSpPr/>
          <p:nvPr/>
        </p:nvSpPr>
        <p:spPr>
          <a:xfrm>
            <a:off x="7163235" y="2063487"/>
            <a:ext cx="1407118" cy="644087"/>
          </a:xfrm>
          <a:prstGeom prst="roundRect">
            <a:avLst/>
          </a:prstGeom>
          <a:solidFill>
            <a:schemeClr val="bg1"/>
          </a:solidFill>
          <a:ln w="28575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DRAM </a:t>
            </a:r>
          </a:p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Physical </a:t>
            </a:r>
          </a:p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US" sz="2200" b="1" i="1" dirty="0" smtClean="0">
                <a:solidFill>
                  <a:schemeClr val="accent2"/>
                </a:solidFill>
                <a:latin typeface="Calibri" pitchFamily="34" charset="0"/>
              </a:rPr>
              <a:t>(DPA)</a:t>
            </a:r>
            <a:endParaRPr lang="en-US" sz="2200" b="1" i="1" dirty="0">
              <a:solidFill>
                <a:schemeClr val="accent2"/>
              </a:solidFill>
              <a:latin typeface="Calibri" pitchFamily="34" charset="0"/>
            </a:endParaRPr>
          </a:p>
        </p:txBody>
      </p:sp>
      <p:cxnSp>
        <p:nvCxnSpPr>
          <p:cNvPr id="155" name="Straight Arrow Connector 154"/>
          <p:cNvCxnSpPr>
            <a:stCxn id="118" idx="3"/>
            <a:endCxn id="145" idx="1"/>
          </p:cNvCxnSpPr>
          <p:nvPr/>
        </p:nvCxnSpPr>
        <p:spPr>
          <a:xfrm>
            <a:off x="4507235" y="2385531"/>
            <a:ext cx="4534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stCxn id="145" idx="3"/>
            <a:endCxn id="133" idx="1"/>
          </p:cNvCxnSpPr>
          <p:nvPr/>
        </p:nvCxnSpPr>
        <p:spPr>
          <a:xfrm>
            <a:off x="6709747" y="2385531"/>
            <a:ext cx="45348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5369529" y="4263309"/>
            <a:ext cx="2514600" cy="17643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6226700" y="4305365"/>
            <a:ext cx="1524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Segment 0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360650" y="4305999"/>
            <a:ext cx="8660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Entry 0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226700" y="4689889"/>
            <a:ext cx="1524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itchFamily="34" charset="0"/>
              </a:rPr>
              <a:t>Segment N+27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60650" y="4682227"/>
            <a:ext cx="8660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Entry 1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369528" y="5493440"/>
            <a:ext cx="914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Entry N-1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26700" y="5493440"/>
            <a:ext cx="1524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itchFamily="34" charset="0"/>
              </a:rPr>
              <a:t>Segment N-1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211164" y="4995323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…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651021" y="3536092"/>
            <a:ext cx="223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Calibri" pitchFamily="34" charset="0"/>
              </a:rPr>
              <a:t>Originally mapped </a:t>
            </a:r>
          </a:p>
          <a:p>
            <a:r>
              <a:rPr lang="en-US" sz="2000" b="1" i="1" dirty="0" smtClean="0">
                <a:latin typeface="Calibri" pitchFamily="34" charset="0"/>
              </a:rPr>
              <a:t>to slow memory</a:t>
            </a:r>
            <a:endParaRPr lang="en-US" sz="2000" b="1" i="1" dirty="0">
              <a:latin typeface="Calibri" pitchFamily="34" charset="0"/>
            </a:endParaRPr>
          </a:p>
        </p:txBody>
      </p:sp>
      <p:cxnSp>
        <p:nvCxnSpPr>
          <p:cNvPr id="108" name="Elbow Connector 107"/>
          <p:cNvCxnSpPr>
            <a:stCxn id="107" idx="3"/>
            <a:endCxn id="102" idx="3"/>
          </p:cNvCxnSpPr>
          <p:nvPr/>
        </p:nvCxnSpPr>
        <p:spPr>
          <a:xfrm flipH="1">
            <a:off x="7750700" y="3890035"/>
            <a:ext cx="133429" cy="952254"/>
          </a:xfrm>
          <a:prstGeom prst="bentConnector3">
            <a:avLst>
              <a:gd name="adj1" fmla="val -171327"/>
            </a:avLst>
          </a:prstGeom>
          <a:ln w="1905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4444778" y="6076890"/>
            <a:ext cx="4387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</a:rPr>
              <a:t>Segment Remapping Table (</a:t>
            </a:r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</a:rPr>
              <a:t>SRT</a:t>
            </a:r>
            <a:r>
              <a:rPr lang="en-US" sz="2000" b="1" dirty="0" smtClean="0">
                <a:latin typeface="Calibri" pitchFamily="34" charset="0"/>
              </a:rPr>
              <a:t>)</a:t>
            </a:r>
            <a:endParaRPr lang="en-US" sz="2000" b="1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366815" y="4263309"/>
            <a:ext cx="1886985" cy="17643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 rot="5400000">
            <a:off x="2567000" y="4960420"/>
            <a:ext cx="647629" cy="30480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itchFamily="34" charset="0"/>
              </a:rPr>
              <a:t>SRC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845787" y="426330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Processor Die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443016" y="4305998"/>
            <a:ext cx="304800" cy="3048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1824016" y="4305997"/>
            <a:ext cx="304800" cy="3048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443016" y="4713428"/>
            <a:ext cx="304800" cy="3048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1824016" y="4713427"/>
            <a:ext cx="304800" cy="3048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1443016" y="5208657"/>
            <a:ext cx="304800" cy="3048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1824016" y="5208656"/>
            <a:ext cx="304800" cy="3048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443016" y="5616087"/>
            <a:ext cx="304800" cy="3048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1824016" y="5616086"/>
            <a:ext cx="304800" cy="3048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C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>
            <a:off x="1606302" y="5112821"/>
            <a:ext cx="104502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2128816" y="4837702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latin typeface="Calibri" pitchFamily="34" charset="0"/>
              </a:rPr>
              <a:t>PTPA</a:t>
            </a:r>
            <a:endParaRPr lang="en-US" sz="1400" i="1" dirty="0">
              <a:latin typeface="Calibri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304473" y="4263309"/>
            <a:ext cx="1752600" cy="57439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3304473" y="4995323"/>
            <a:ext cx="1752600" cy="10323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673795" y="4995323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Slow Memory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4213431" y="4550505"/>
            <a:ext cx="843641" cy="2725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itchFamily="34" charset="0"/>
              </a:rPr>
              <a:t>SRT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32" name="Elbow Connector 131"/>
          <p:cNvCxnSpPr>
            <a:stCxn id="111" idx="1"/>
            <a:endCxn id="131" idx="1"/>
          </p:cNvCxnSpPr>
          <p:nvPr/>
        </p:nvCxnSpPr>
        <p:spPr>
          <a:xfrm rot="5400000" flipH="1" flipV="1">
            <a:off x="3501013" y="4076589"/>
            <a:ext cx="102218" cy="1322617"/>
          </a:xfrm>
          <a:prstGeom prst="bentConnector2">
            <a:avLst/>
          </a:prstGeom>
          <a:ln w="1905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V="1">
            <a:off x="5057073" y="4263309"/>
            <a:ext cx="288471" cy="30777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3304473" y="4430617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accent2"/>
                </a:solidFill>
                <a:latin typeface="Calibri" pitchFamily="34" charset="0"/>
              </a:rPr>
              <a:t>SRC Miss</a:t>
            </a:r>
            <a:endParaRPr lang="en-US" sz="1200" i="1" dirty="0">
              <a:solidFill>
                <a:schemeClr val="accent2"/>
              </a:solidFill>
              <a:latin typeface="Calibri" pitchFamily="34" charset="0"/>
            </a:endParaRPr>
          </a:p>
        </p:txBody>
      </p:sp>
      <p:cxnSp>
        <p:nvCxnSpPr>
          <p:cNvPr id="143" name="Straight Connector 142"/>
          <p:cNvCxnSpPr/>
          <p:nvPr/>
        </p:nvCxnSpPr>
        <p:spPr>
          <a:xfrm>
            <a:off x="5037153" y="4836115"/>
            <a:ext cx="321921" cy="116936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3964992" y="4265196"/>
            <a:ext cx="582386" cy="255028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alibri" pitchFamily="34" charset="0"/>
              </a:rPr>
              <a:t>DATA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143287" y="3490437"/>
            <a:ext cx="2311873" cy="64408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Request for “Segment N+27”</a:t>
            </a:r>
            <a:endParaRPr lang="en-US" sz="2200" b="1" i="1" dirty="0">
              <a:solidFill>
                <a:schemeClr val="accent2"/>
              </a:solidFill>
              <a:latin typeface="Calibri" pitchFamily="34" charset="0"/>
            </a:endParaRPr>
          </a:p>
        </p:txBody>
      </p:sp>
      <p:cxnSp>
        <p:nvCxnSpPr>
          <p:cNvPr id="147" name="Curved Connector 146"/>
          <p:cNvCxnSpPr/>
          <p:nvPr/>
        </p:nvCxnSpPr>
        <p:spPr>
          <a:xfrm flipH="1" flipV="1">
            <a:off x="4171816" y="4274894"/>
            <a:ext cx="876299" cy="423479"/>
          </a:xfrm>
          <a:prstGeom prst="curvedConnector4">
            <a:avLst>
              <a:gd name="adj1" fmla="val -26087"/>
              <a:gd name="adj2" fmla="val 153981"/>
            </a:avLst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4453630" y="3770684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latin typeface="Calibri" pitchFamily="34" charset="0"/>
              </a:rPr>
              <a:t>DPA</a:t>
            </a:r>
            <a:endParaRPr lang="en-US" sz="1400" i="1" dirty="0">
              <a:latin typeface="Calibri" pitchFamily="34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4556257" y="4253177"/>
            <a:ext cx="485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Fast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23709" y="6076890"/>
            <a:ext cx="4387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</a:rPr>
              <a:t>Segment Remapping Cache (</a:t>
            </a:r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</a:rPr>
              <a:t>SRC</a:t>
            </a:r>
            <a:r>
              <a:rPr lang="en-US" sz="2000" b="1" dirty="0" smtClean="0">
                <a:latin typeface="Calibri" pitchFamily="34" charset="0"/>
              </a:rPr>
              <a:t>)</a:t>
            </a:r>
            <a:endParaRPr lang="en-US" sz="2000" b="1" dirty="0">
              <a:latin typeface="Calibri" pitchFamily="34" charset="0"/>
            </a:endParaRPr>
          </a:p>
        </p:txBody>
      </p:sp>
      <p:cxnSp>
        <p:nvCxnSpPr>
          <p:cNvPr id="4" name="Straight Arrow Connector 3"/>
          <p:cNvCxnSpPr>
            <a:stCxn id="50" idx="0"/>
            <a:endCxn id="111" idx="3"/>
          </p:cNvCxnSpPr>
          <p:nvPr/>
        </p:nvCxnSpPr>
        <p:spPr>
          <a:xfrm flipV="1">
            <a:off x="2517693" y="5436635"/>
            <a:ext cx="373121" cy="64025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35900" y="1630016"/>
            <a:ext cx="8891452" cy="1667837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ounded Rectangle 144"/>
          <p:cNvSpPr/>
          <p:nvPr/>
        </p:nvSpPr>
        <p:spPr>
          <a:xfrm>
            <a:off x="4960722" y="1840112"/>
            <a:ext cx="1749025" cy="109083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Segment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Remapping Table (HW)</a:t>
            </a:r>
            <a:endParaRPr lang="en-US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8" name="Rounded Rectangular Callout 57"/>
          <p:cNvSpPr/>
          <p:nvPr/>
        </p:nvSpPr>
        <p:spPr>
          <a:xfrm>
            <a:off x="7259903" y="4939754"/>
            <a:ext cx="1594632" cy="330608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Cache Entry1</a:t>
            </a:r>
            <a:endParaRPr lang="en-US" sz="2000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268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94700"/>
    </mc:Choice>
    <mc:Fallback xmlns="">
      <p:transition advTm="947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indefinite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indefinite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indefinite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1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1" animBg="1"/>
      <p:bldP spid="110" grpId="0" animBg="1"/>
      <p:bldP spid="111" grpId="0" animBg="1"/>
      <p:bldP spid="112" grpId="0"/>
      <p:bldP spid="113" grpId="0" animBg="1"/>
      <p:bldP spid="114" grpId="0" animBg="1"/>
      <p:bldP spid="115" grpId="0" animBg="1"/>
      <p:bldP spid="116" grpId="0" animBg="1"/>
      <p:bldP spid="122" grpId="0" animBg="1"/>
      <p:bldP spid="123" grpId="0" animBg="1"/>
      <p:bldP spid="124" grpId="0" animBg="1"/>
      <p:bldP spid="125" grpId="0" animBg="1"/>
      <p:bldP spid="127" grpId="0"/>
      <p:bldP spid="128" grpId="0" animBg="1"/>
      <p:bldP spid="129" grpId="0" animBg="1"/>
      <p:bldP spid="130" grpId="0"/>
      <p:bldP spid="131" grpId="0" animBg="1"/>
      <p:bldP spid="135" grpId="0"/>
      <p:bldP spid="144" grpId="0" animBg="1"/>
      <p:bldP spid="146" grpId="0" animBg="1"/>
      <p:bldP spid="148" grpId="0"/>
      <p:bldP spid="149" grpId="0"/>
      <p:bldP spid="50" grpId="0"/>
      <p:bldP spid="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Segment-Restricted Remapping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Can we simply cache some entries?</a:t>
            </a: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1800" b="1" dirty="0"/>
          </a:p>
        </p:txBody>
      </p:sp>
      <p:sp>
        <p:nvSpPr>
          <p:cNvPr id="19" name="Rounded Rectangular Callout 18"/>
          <p:cNvSpPr/>
          <p:nvPr/>
        </p:nvSpPr>
        <p:spPr>
          <a:xfrm>
            <a:off x="3145099" y="2655103"/>
            <a:ext cx="2776283" cy="1193887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Calibri" panose="020F0502020204030204" pitchFamily="34" charset="0"/>
              </a:rPr>
              <a:t>The remapping information can be </a:t>
            </a:r>
            <a:r>
              <a:rPr lang="en-US" sz="22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anywhere 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 the SRT!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360" y="2437445"/>
            <a:ext cx="2514600" cy="17643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62531" y="2479501"/>
            <a:ext cx="1524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Segment 0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6481" y="2480135"/>
            <a:ext cx="8660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Entry 0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62531" y="2864025"/>
            <a:ext cx="1524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itchFamily="34" charset="0"/>
              </a:rPr>
              <a:t>Segment N+27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6481" y="2856363"/>
            <a:ext cx="8660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Entry 1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5359" y="3667576"/>
            <a:ext cx="914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Entry N-1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262531" y="3667576"/>
            <a:ext cx="1524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itchFamily="34" charset="0"/>
              </a:rPr>
              <a:t>Segment N-1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46995" y="3169459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…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63716" y="1798360"/>
            <a:ext cx="43879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Calibri" pitchFamily="34" charset="0"/>
              </a:rPr>
              <a:t>Segment Remapping Table (SRT)</a:t>
            </a:r>
            <a:endParaRPr lang="en-US" sz="2200" b="1" dirty="0">
              <a:latin typeface="Calibri" pitchFamily="34" charset="0"/>
            </a:endParaRPr>
          </a:p>
        </p:txBody>
      </p:sp>
      <p:cxnSp>
        <p:nvCxnSpPr>
          <p:cNvPr id="17" name="Straight Arrow Connector 16"/>
          <p:cNvCxnSpPr>
            <a:stCxn id="19" idx="1"/>
            <a:endCxn id="23" idx="3"/>
          </p:cNvCxnSpPr>
          <p:nvPr/>
        </p:nvCxnSpPr>
        <p:spPr>
          <a:xfrm flipH="1" flipV="1">
            <a:off x="2786531" y="3016425"/>
            <a:ext cx="358568" cy="23562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079227" y="2432840"/>
            <a:ext cx="2514600" cy="17643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936398" y="2474896"/>
            <a:ext cx="1524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Segment 0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070348" y="2475530"/>
            <a:ext cx="8660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Entry 0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936398" y="2859420"/>
            <a:ext cx="1524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Segment 1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70348" y="2851758"/>
            <a:ext cx="8660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Entry 1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79226" y="3662971"/>
            <a:ext cx="914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Entry N-1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36398" y="3662971"/>
            <a:ext cx="1524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itchFamily="34" charset="0"/>
              </a:rPr>
              <a:t>Segment N+27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920862" y="3164854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…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56" name="Straight Arrow Connector 55"/>
          <p:cNvCxnSpPr>
            <a:stCxn id="19" idx="3"/>
            <a:endCxn id="49" idx="1"/>
          </p:cNvCxnSpPr>
          <p:nvPr/>
        </p:nvCxnSpPr>
        <p:spPr>
          <a:xfrm>
            <a:off x="5921382" y="3252047"/>
            <a:ext cx="1015016" cy="5633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ounded Rectangular Callout 62"/>
          <p:cNvSpPr/>
          <p:nvPr/>
        </p:nvSpPr>
        <p:spPr>
          <a:xfrm>
            <a:off x="137518" y="4330571"/>
            <a:ext cx="3104015" cy="463555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2</a:t>
            </a:r>
            <a:r>
              <a:rPr lang="en-US" sz="2400" dirty="0" smtClean="0">
                <a:latin typeface="Calibri" panose="020F0502020204030204" pitchFamily="34" charset="0"/>
              </a:rPr>
              <a:t> look-ups</a:t>
            </a:r>
            <a:endParaRPr lang="en-US" sz="2400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Rounded Rectangular Callout 63"/>
          <p:cNvSpPr/>
          <p:nvPr/>
        </p:nvSpPr>
        <p:spPr>
          <a:xfrm>
            <a:off x="5811385" y="4324448"/>
            <a:ext cx="3104015" cy="469678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N look-ups!!</a:t>
            </a:r>
            <a:endParaRPr lang="en-US" sz="2400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219418" y="5134202"/>
            <a:ext cx="8627644" cy="131763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 single SRC miss may require lots of memory accesses to fast memory!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128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8004"/>
    </mc:Choice>
    <mc:Fallback xmlns="">
      <p:transition advTm="580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Segment-Restricted Remapping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How to minimize SRC miss cost?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For an SRC miss</a:t>
            </a:r>
            <a:endParaRPr lang="en-US" b="1" dirty="0"/>
          </a:p>
          <a:p>
            <a:pPr lvl="1"/>
            <a:r>
              <a:rPr lang="en-US" dirty="0" smtClean="0"/>
              <a:t>Segment A,C,Y -&gt; Look up in Entry 0</a:t>
            </a:r>
          </a:p>
          <a:p>
            <a:pPr lvl="1"/>
            <a:r>
              <a:rPr lang="en-US" dirty="0" smtClean="0"/>
              <a:t>Segment B,D,Z -&gt; Look up in Entry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4474" y="1844323"/>
            <a:ext cx="1676400" cy="1676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6874" y="1993609"/>
            <a:ext cx="1371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Entry 0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64968" y="1993609"/>
            <a:ext cx="1371600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SEG A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52074" y="1993609"/>
            <a:ext cx="1371600" cy="304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SEG C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6874" y="2594582"/>
            <a:ext cx="1371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Entry 1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64968" y="2594582"/>
            <a:ext cx="1371600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SEG B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2074" y="2594582"/>
            <a:ext cx="1371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SEG D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44398" y="1993609"/>
            <a:ext cx="1371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SEG Y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44398" y="2595437"/>
            <a:ext cx="13716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SEG Z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6874" y="2976437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…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0674" y="1920523"/>
            <a:ext cx="6781800" cy="4572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0674" y="2519237"/>
            <a:ext cx="6781800" cy="4572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29" name="Rounded Rectangular Callout 28"/>
          <p:cNvSpPr/>
          <p:nvPr/>
        </p:nvSpPr>
        <p:spPr>
          <a:xfrm>
            <a:off x="5752229" y="3059207"/>
            <a:ext cx="3104015" cy="717797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A</a:t>
            </a:r>
            <a:r>
              <a:rPr lang="en-US" sz="2400" dirty="0" smtClean="0">
                <a:latin typeface="Calibri" panose="020F0502020204030204" pitchFamily="34" charset="0"/>
              </a:rPr>
              <a:t>llowed to be mapped </a:t>
            </a:r>
          </a:p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to </a:t>
            </a:r>
            <a:r>
              <a:rPr lang="en-US" sz="24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certain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slots</a:t>
            </a:r>
            <a:r>
              <a:rPr lang="en-US" sz="2400" dirty="0" smtClean="0">
                <a:latin typeface="Calibri" panose="020F0502020204030204" pitchFamily="34" charset="0"/>
              </a:rPr>
              <a:t>!</a:t>
            </a:r>
            <a:endParaRPr lang="en-US" sz="2400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28600" y="5375663"/>
            <a:ext cx="8627644" cy="131763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Segment-restricted remapping </a:t>
            </a:r>
            <a:r>
              <a:rPr lang="en-US" sz="32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inimizes </a:t>
            </a:r>
          </a:p>
          <a:p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SRC miss cost to a </a:t>
            </a:r>
            <a:r>
              <a:rPr lang="en-US" sz="32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single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FAST DRAM access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81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75665"/>
    </mc:Choice>
    <mc:Fallback xmlns="">
      <p:transition advTm="75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/>
      <p:bldP spid="15" grpId="0" animBg="1"/>
      <p:bldP spid="16" grpId="0" animBg="1"/>
      <p:bldP spid="29" grpId="0" animBg="1"/>
      <p:bldP spid="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Hardware-Managed </a:t>
            </a:r>
            <a:r>
              <a:rPr lang="en-US" dirty="0" err="1" smtClean="0"/>
              <a:t>PoM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 Practical </a:t>
            </a:r>
            <a:r>
              <a:rPr lang="en-US" sz="3600" b="1" dirty="0" err="1" smtClean="0">
                <a:solidFill>
                  <a:schemeClr val="accent2"/>
                </a:solidFill>
              </a:rPr>
              <a:t>PoM</a:t>
            </a:r>
            <a:r>
              <a:rPr lang="en-US" sz="3600" b="1" dirty="0" smtClean="0">
                <a:solidFill>
                  <a:schemeClr val="accent2"/>
                </a:solidFill>
              </a:rPr>
              <a:t> </a:t>
            </a:r>
            <a:r>
              <a:rPr lang="en-US" sz="3600" b="1" dirty="0" smtClean="0"/>
              <a:t>Architecture</a:t>
            </a:r>
          </a:p>
          <a:p>
            <a:pPr marL="0" indent="0" algn="ctr">
              <a:buNone/>
            </a:pPr>
            <a:r>
              <a:rPr lang="en-US" sz="2400" b="1" dirty="0" smtClean="0"/>
              <a:t>(2) Memory Activity Tracking and Replacement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960"/>
    </mc:Choice>
    <mc:Fallback xmlns="">
      <p:transition advTm="596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Competing Counter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How to compare counters of all involved segments?</a:t>
            </a:r>
          </a:p>
          <a:p>
            <a:pPr lvl="1"/>
            <a:r>
              <a:rPr lang="en-US" dirty="0" smtClean="0"/>
              <a:t>Information of interest is the access count </a:t>
            </a:r>
            <a:r>
              <a:rPr lang="en-US" dirty="0" smtClean="0">
                <a:solidFill>
                  <a:schemeClr val="accent2"/>
                </a:solidFill>
              </a:rPr>
              <a:t>relative</a:t>
            </a:r>
            <a:r>
              <a:rPr lang="en-US" dirty="0" smtClean="0"/>
              <a:t> to each segment rather than the </a:t>
            </a:r>
            <a:r>
              <a:rPr lang="en-US" dirty="0" smtClean="0">
                <a:solidFill>
                  <a:schemeClr val="accent2"/>
                </a:solidFill>
              </a:rPr>
              <a:t>absolute</a:t>
            </a:r>
            <a:r>
              <a:rPr lang="en-US" dirty="0" smtClean="0"/>
              <a:t> one!</a:t>
            </a:r>
          </a:p>
          <a:p>
            <a:pPr lvl="1"/>
            <a:endParaRPr lang="en-US" sz="2000" b="1" dirty="0"/>
          </a:p>
          <a:p>
            <a:pPr marL="0" indent="0">
              <a:buNone/>
            </a:pPr>
            <a:r>
              <a:rPr lang="en-US" sz="2400" b="1" u="sng" dirty="0" smtClean="0"/>
              <a:t>Simple Case</a:t>
            </a:r>
            <a:r>
              <a:rPr lang="en-US" sz="2400" dirty="0" smtClean="0"/>
              <a:t>: One slot exists in fast memory</a:t>
            </a:r>
          </a:p>
        </p:txBody>
      </p:sp>
      <p:sp>
        <p:nvSpPr>
          <p:cNvPr id="5" name="Rectangle 4"/>
          <p:cNvSpPr/>
          <p:nvPr/>
        </p:nvSpPr>
        <p:spPr>
          <a:xfrm>
            <a:off x="6955170" y="4233989"/>
            <a:ext cx="1579542" cy="2146403"/>
          </a:xfrm>
          <a:prstGeom prst="rect">
            <a:avLst/>
          </a:prstGeom>
          <a:solidFill>
            <a:schemeClr val="bg2"/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55170" y="2449150"/>
            <a:ext cx="1576424" cy="1207628"/>
          </a:xfrm>
          <a:prstGeom prst="rect">
            <a:avLst/>
          </a:prstGeom>
          <a:solidFill>
            <a:schemeClr val="bg2"/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58541" y="4570365"/>
            <a:ext cx="1003438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A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068143" y="2173982"/>
            <a:ext cx="1387251" cy="47868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Segments in </a:t>
            </a:r>
          </a:p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Fast Memory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7071261" y="3958821"/>
            <a:ext cx="1387251" cy="47074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Segments in </a:t>
            </a:r>
          </a:p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Slow Memory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253885" y="2754476"/>
            <a:ext cx="1003438" cy="304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Y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956125" y="3806421"/>
            <a:ext cx="1003438" cy="304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Y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4599877" y="3806421"/>
            <a:ext cx="1003438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A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2688257" y="3806421"/>
            <a:ext cx="1182926" cy="3048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libri" panose="020F0502020204030204" pitchFamily="34" charset="0"/>
              </a:rPr>
              <a:t>Counter</a:t>
            </a:r>
            <a:endParaRPr lang="en-US" b="1" dirty="0">
              <a:latin typeface="Calibri" panose="020F0502020204030204" pitchFamily="34" charset="0"/>
            </a:endParaRPr>
          </a:p>
        </p:txBody>
      </p:sp>
      <p:cxnSp>
        <p:nvCxnSpPr>
          <p:cNvPr id="50" name="Straight Arrow Connector 49"/>
          <p:cNvCxnSpPr>
            <a:stCxn id="135" idx="3"/>
            <a:endCxn id="137" idx="1"/>
          </p:cNvCxnSpPr>
          <p:nvPr/>
        </p:nvCxnSpPr>
        <p:spPr>
          <a:xfrm>
            <a:off x="1959563" y="3958821"/>
            <a:ext cx="72869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136" idx="1"/>
            <a:endCxn id="137" idx="3"/>
          </p:cNvCxnSpPr>
          <p:nvPr/>
        </p:nvCxnSpPr>
        <p:spPr>
          <a:xfrm flipH="1">
            <a:off x="3871183" y="3958821"/>
            <a:ext cx="72869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1959563" y="3465982"/>
            <a:ext cx="7286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latin typeface="Calibri" panose="020F0502020204030204" pitchFamily="34" charset="0"/>
              </a:rPr>
              <a:t>--</a:t>
            </a:r>
            <a:endParaRPr lang="en-US" sz="2600" b="1" dirty="0">
              <a:latin typeface="Calibri" panose="020F0502020204030204" pitchFamily="34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871183" y="3465982"/>
            <a:ext cx="7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++</a:t>
            </a: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204" name="Rounded Rectangular Callout 203"/>
          <p:cNvSpPr/>
          <p:nvPr/>
        </p:nvSpPr>
        <p:spPr>
          <a:xfrm>
            <a:off x="1014060" y="5089690"/>
            <a:ext cx="4647190" cy="717797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Can easily figure that which segment is worth for FAST memory</a:t>
            </a:r>
            <a:endParaRPr lang="en-US" sz="2400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355051" y="2758085"/>
            <a:ext cx="8218742" cy="1676770"/>
            <a:chOff x="355051" y="2758085"/>
            <a:chExt cx="8218742" cy="1676770"/>
          </a:xfrm>
        </p:grpSpPr>
        <p:sp>
          <p:nvSpPr>
            <p:cNvPr id="88" name="Rounded Rectangle 87"/>
            <p:cNvSpPr/>
            <p:nvPr/>
          </p:nvSpPr>
          <p:spPr>
            <a:xfrm>
              <a:off x="1184678" y="4079811"/>
              <a:ext cx="2155372" cy="35504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itchFamily="34" charset="0"/>
                </a:rPr>
                <a:t>Memory Pages</a:t>
              </a:r>
              <a:endPara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endParaRP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355051" y="2758088"/>
              <a:ext cx="3801991" cy="1199401"/>
              <a:chOff x="1657793" y="3603342"/>
              <a:chExt cx="1458195" cy="548642"/>
            </a:xfrm>
          </p:grpSpPr>
          <p:sp>
            <p:nvSpPr>
              <p:cNvPr id="128" name="Rectangle 127"/>
              <p:cNvSpPr/>
              <p:nvPr/>
            </p:nvSpPr>
            <p:spPr bwMode="auto">
              <a:xfrm>
                <a:off x="1657793" y="3603342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P1</a:t>
                </a:r>
              </a:p>
            </p:txBody>
          </p:sp>
          <p:sp>
            <p:nvSpPr>
              <p:cNvPr id="129" name="Rectangle 128"/>
              <p:cNvSpPr/>
              <p:nvPr/>
            </p:nvSpPr>
            <p:spPr bwMode="auto">
              <a:xfrm>
                <a:off x="2023786" y="3603342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P2</a:t>
                </a:r>
              </a:p>
            </p:txBody>
          </p:sp>
          <p:sp>
            <p:nvSpPr>
              <p:cNvPr id="130" name="Rectangle 129"/>
              <p:cNvSpPr/>
              <p:nvPr/>
            </p:nvSpPr>
            <p:spPr bwMode="auto">
              <a:xfrm>
                <a:off x="1657793" y="3740501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P5</a:t>
                </a:r>
              </a:p>
            </p:txBody>
          </p:sp>
          <p:sp>
            <p:nvSpPr>
              <p:cNvPr id="131" name="Rectangle 130"/>
              <p:cNvSpPr/>
              <p:nvPr/>
            </p:nvSpPr>
            <p:spPr bwMode="auto">
              <a:xfrm>
                <a:off x="2023786" y="3740501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P6</a:t>
                </a:r>
              </a:p>
            </p:txBody>
          </p:sp>
          <p:sp>
            <p:nvSpPr>
              <p:cNvPr id="132" name="Rectangle 131"/>
              <p:cNvSpPr/>
              <p:nvPr/>
            </p:nvSpPr>
            <p:spPr bwMode="auto">
              <a:xfrm>
                <a:off x="2384467" y="3603342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P3</a:t>
                </a:r>
              </a:p>
            </p:txBody>
          </p:sp>
          <p:sp>
            <p:nvSpPr>
              <p:cNvPr id="133" name="Rectangle 132"/>
              <p:cNvSpPr/>
              <p:nvPr/>
            </p:nvSpPr>
            <p:spPr bwMode="auto">
              <a:xfrm>
                <a:off x="2750227" y="3603342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P4</a:t>
                </a:r>
              </a:p>
            </p:txBody>
          </p:sp>
          <p:sp>
            <p:nvSpPr>
              <p:cNvPr id="134" name="Rectangle 133"/>
              <p:cNvSpPr/>
              <p:nvPr/>
            </p:nvSpPr>
            <p:spPr bwMode="auto">
              <a:xfrm>
                <a:off x="2384467" y="3740501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P7</a:t>
                </a:r>
              </a:p>
            </p:txBody>
          </p:sp>
          <p:sp>
            <p:nvSpPr>
              <p:cNvPr id="138" name="Rectangle 137"/>
              <p:cNvSpPr/>
              <p:nvPr/>
            </p:nvSpPr>
            <p:spPr bwMode="auto">
              <a:xfrm>
                <a:off x="2750227" y="3740501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P8</a:t>
                </a:r>
              </a:p>
            </p:txBody>
          </p:sp>
          <p:sp>
            <p:nvSpPr>
              <p:cNvPr id="139" name="Rectangle 138"/>
              <p:cNvSpPr/>
              <p:nvPr/>
            </p:nvSpPr>
            <p:spPr bwMode="auto">
              <a:xfrm>
                <a:off x="1657793" y="3877661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P9</a:t>
                </a:r>
              </a:p>
            </p:txBody>
          </p:sp>
          <p:sp>
            <p:nvSpPr>
              <p:cNvPr id="140" name="Rectangle 139"/>
              <p:cNvSpPr/>
              <p:nvPr/>
            </p:nvSpPr>
            <p:spPr bwMode="auto">
              <a:xfrm>
                <a:off x="2023553" y="3877661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P10</a:t>
                </a:r>
              </a:p>
            </p:txBody>
          </p:sp>
          <p:sp>
            <p:nvSpPr>
              <p:cNvPr id="144" name="Rectangle 143"/>
              <p:cNvSpPr/>
              <p:nvPr/>
            </p:nvSpPr>
            <p:spPr bwMode="auto">
              <a:xfrm>
                <a:off x="1657793" y="4014821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P13</a:t>
                </a:r>
              </a:p>
            </p:txBody>
          </p:sp>
          <p:sp>
            <p:nvSpPr>
              <p:cNvPr id="145" name="Rectangle 144"/>
              <p:cNvSpPr/>
              <p:nvPr/>
            </p:nvSpPr>
            <p:spPr bwMode="auto">
              <a:xfrm>
                <a:off x="2023553" y="4014821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P14</a:t>
                </a:r>
              </a:p>
            </p:txBody>
          </p:sp>
          <p:sp>
            <p:nvSpPr>
              <p:cNvPr id="146" name="Rectangle 145"/>
              <p:cNvSpPr/>
              <p:nvPr/>
            </p:nvSpPr>
            <p:spPr bwMode="auto">
              <a:xfrm>
                <a:off x="2384234" y="3877661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P11</a:t>
                </a:r>
              </a:p>
            </p:txBody>
          </p:sp>
          <p:sp>
            <p:nvSpPr>
              <p:cNvPr id="147" name="Rectangle 146"/>
              <p:cNvSpPr/>
              <p:nvPr/>
            </p:nvSpPr>
            <p:spPr bwMode="auto">
              <a:xfrm>
                <a:off x="2750228" y="3877661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P12</a:t>
                </a:r>
              </a:p>
            </p:txBody>
          </p:sp>
          <p:sp>
            <p:nvSpPr>
              <p:cNvPr id="148" name="Rectangle 147"/>
              <p:cNvSpPr/>
              <p:nvPr/>
            </p:nvSpPr>
            <p:spPr bwMode="auto">
              <a:xfrm>
                <a:off x="2384234" y="4014824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P15</a:t>
                </a:r>
              </a:p>
            </p:txBody>
          </p:sp>
          <p:sp>
            <p:nvSpPr>
              <p:cNvPr id="149" name="Rectangle 148"/>
              <p:cNvSpPr/>
              <p:nvPr/>
            </p:nvSpPr>
            <p:spPr bwMode="auto">
              <a:xfrm>
                <a:off x="2750228" y="4014820"/>
                <a:ext cx="365760" cy="137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228600" tIns="45714" rIns="228600" bIns="45714" rtlCol="0" anchor="ctr"/>
              <a:lstStyle/>
              <a:p>
                <a:pPr marL="1588" indent="-1588" algn="ctr" defTabSz="913183"/>
                <a:r>
                  <a:rPr lang="en-U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charset="0"/>
                  </a:rPr>
                  <a:t>P16</a:t>
                </a:r>
              </a:p>
            </p:txBody>
          </p:sp>
        </p:grpSp>
        <p:sp>
          <p:nvSpPr>
            <p:cNvPr id="90" name="Rounded Rectangle 89"/>
            <p:cNvSpPr/>
            <p:nvPr/>
          </p:nvSpPr>
          <p:spPr>
            <a:xfrm>
              <a:off x="5661250" y="4079810"/>
              <a:ext cx="2155372" cy="35504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accent2"/>
                  </a:solidFill>
                  <a:latin typeface="Calibri" pitchFamily="34" charset="0"/>
                </a:rPr>
                <a:t>Counters</a:t>
              </a:r>
              <a:endParaRPr lang="en-US" sz="2000" b="1" dirty="0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771803" y="2758087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5724849" y="2758087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4771803" y="3057936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5726066" y="3057936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6666479" y="2758087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7620135" y="2758087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6663272" y="3055281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7620135" y="3057936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4771803" y="3357786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5725459" y="3357786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4771803" y="3657635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5725459" y="3657635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6665872" y="3357786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7620137" y="3357786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6665872" y="3657635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7620135" y="3657635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4771196" y="2758086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1</a:t>
              </a:r>
              <a:endPara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5723632" y="3057935"/>
              <a:ext cx="939837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1</a:t>
              </a:r>
              <a:endPara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7616952" y="3054884"/>
              <a:ext cx="951861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1</a:t>
              </a:r>
              <a:endPara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5723023" y="3057934"/>
              <a:ext cx="939059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6664887" y="3657634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1</a:t>
              </a:r>
              <a:endPara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4772788" y="3359162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7</a:t>
              </a:r>
              <a:endPara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4769367" y="2758085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87</a:t>
              </a: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5719106" y="2758085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42</a:t>
              </a: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6663272" y="2758085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27</a:t>
              </a: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7613784" y="2758085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97</a:t>
              </a: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4769367" y="3055281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4</a:t>
              </a: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5719106" y="3055281"/>
              <a:ext cx="948546" cy="2998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8</a:t>
              </a:r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87</a:t>
              </a: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7614682" y="3055281"/>
              <a:ext cx="951861" cy="2998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124</a:t>
              </a: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4769367" y="3356403"/>
              <a:ext cx="953656" cy="2998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483</a:t>
              </a: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5719106" y="3356403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63</a:t>
              </a: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6663272" y="3356403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72</a:t>
              </a:r>
              <a:endPara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7613784" y="3356403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38</a:t>
              </a: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4769367" y="3659631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56</a:t>
              </a: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5719106" y="3659631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7</a:t>
              </a:r>
              <a:endPara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6663272" y="3659631"/>
              <a:ext cx="953656" cy="2998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628</a:t>
              </a: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7613784" y="3659631"/>
              <a:ext cx="953656" cy="2998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headEnd/>
              <a:tailEnd/>
            </a:ln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2</a:t>
              </a:r>
              <a:endPara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59078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8745"/>
    </mc:Choice>
    <mc:Fallback xmlns="">
      <p:transition advTm="687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69" grpId="0" animBg="1"/>
      <p:bldP spid="70" grpId="0" animBg="1"/>
      <p:bldP spid="135" grpId="0" animBg="1"/>
      <p:bldP spid="136" grpId="0" animBg="1"/>
      <p:bldP spid="137" grpId="0" animBg="1"/>
      <p:bldP spid="142" grpId="0"/>
      <p:bldP spid="143" grpId="0"/>
      <p:bldP spid="20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Competing Counter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How to compare counter of all involved segments?</a:t>
            </a:r>
          </a:p>
          <a:p>
            <a:pPr marL="274320" lvl="1" indent="0">
              <a:buNone/>
            </a:pPr>
            <a:endParaRPr lang="en-US" sz="2000" b="1" dirty="0"/>
          </a:p>
          <a:p>
            <a:pPr marL="274320" lvl="1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400" b="1" u="sng" dirty="0" smtClean="0"/>
              <a:t>General Case</a:t>
            </a:r>
            <a:endParaRPr lang="en-US" sz="24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6955170" y="4233989"/>
            <a:ext cx="1579542" cy="2146403"/>
          </a:xfrm>
          <a:prstGeom prst="rect">
            <a:avLst/>
          </a:prstGeom>
          <a:solidFill>
            <a:schemeClr val="bg2"/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55170" y="2449150"/>
            <a:ext cx="1576424" cy="1207628"/>
          </a:xfrm>
          <a:prstGeom prst="rect">
            <a:avLst/>
          </a:prstGeom>
          <a:solidFill>
            <a:schemeClr val="bg2"/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58541" y="4570365"/>
            <a:ext cx="1003438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A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58541" y="5480621"/>
            <a:ext cx="1003438" cy="304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C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58541" y="5025493"/>
            <a:ext cx="1003438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B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58541" y="5934795"/>
            <a:ext cx="1003438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068143" y="2173982"/>
            <a:ext cx="1387251" cy="47868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Segments in </a:t>
            </a:r>
          </a:p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Fast Memory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7071261" y="3958821"/>
            <a:ext cx="1387251" cy="47074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Segments in </a:t>
            </a:r>
          </a:p>
          <a:p>
            <a:pPr algn="ctr"/>
            <a:r>
              <a:rPr lang="en-US" sz="1600" dirty="0" smtClean="0">
                <a:latin typeface="Calibri" panose="020F0502020204030204" pitchFamily="34" charset="0"/>
              </a:rPr>
              <a:t>Slow Memory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253885" y="2754476"/>
            <a:ext cx="1003438" cy="304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Y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53885" y="3209604"/>
            <a:ext cx="1003438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</a:t>
            </a:r>
            <a:r>
              <a:rPr lang="en-US" dirty="0">
                <a:latin typeface="Calibri" panose="020F0502020204030204" pitchFamily="34" charset="0"/>
              </a:rPr>
              <a:t>Z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59957" y="3217423"/>
            <a:ext cx="5893107" cy="1482796"/>
            <a:chOff x="659957" y="3217423"/>
            <a:chExt cx="5893107" cy="1482796"/>
          </a:xfrm>
        </p:grpSpPr>
        <p:sp>
          <p:nvSpPr>
            <p:cNvPr id="82" name="Rectangle 81"/>
            <p:cNvSpPr/>
            <p:nvPr/>
          </p:nvSpPr>
          <p:spPr>
            <a:xfrm>
              <a:off x="3814165" y="3217423"/>
              <a:ext cx="2738899" cy="14827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659957" y="3217423"/>
              <a:ext cx="2835085" cy="14827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1819202" y="3637298"/>
              <a:ext cx="526420" cy="25015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C1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862073" y="3331792"/>
              <a:ext cx="861415" cy="25015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SEG Y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2441335" y="3331792"/>
              <a:ext cx="861415" cy="25015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SEG A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cxnSp>
          <p:nvCxnSpPr>
            <p:cNvPr id="181" name="Elbow Connector 180"/>
            <p:cNvCxnSpPr>
              <a:stCxn id="176" idx="2"/>
              <a:endCxn id="175" idx="1"/>
            </p:cNvCxnSpPr>
            <p:nvPr/>
          </p:nvCxnSpPr>
          <p:spPr>
            <a:xfrm rot="16200000" flipH="1">
              <a:off x="1465778" y="3408952"/>
              <a:ext cx="180427" cy="526421"/>
            </a:xfrm>
            <a:prstGeom prst="bentConnector2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Elbow Connector 181"/>
            <p:cNvCxnSpPr>
              <a:stCxn id="177" idx="2"/>
              <a:endCxn id="175" idx="3"/>
            </p:cNvCxnSpPr>
            <p:nvPr/>
          </p:nvCxnSpPr>
          <p:spPr>
            <a:xfrm rot="5400000">
              <a:off x="2518620" y="3408953"/>
              <a:ext cx="180427" cy="526421"/>
            </a:xfrm>
            <a:prstGeom prst="bentConnector2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TextBox 184"/>
            <p:cNvSpPr txBox="1"/>
            <p:nvPr/>
          </p:nvSpPr>
          <p:spPr>
            <a:xfrm>
              <a:off x="862073" y="3553243"/>
              <a:ext cx="4307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--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2878484" y="3558149"/>
              <a:ext cx="4307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++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89" name="Rounded Rectangle 188"/>
            <p:cNvSpPr/>
            <p:nvPr/>
          </p:nvSpPr>
          <p:spPr>
            <a:xfrm>
              <a:off x="1819202" y="4364012"/>
              <a:ext cx="526420" cy="25015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C3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862073" y="4058506"/>
              <a:ext cx="861415" cy="25015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SEG Y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2441335" y="4058506"/>
              <a:ext cx="861415" cy="25015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SEG C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cxnSp>
          <p:nvCxnSpPr>
            <p:cNvPr id="192" name="Elbow Connector 191"/>
            <p:cNvCxnSpPr>
              <a:stCxn id="190" idx="2"/>
              <a:endCxn id="189" idx="1"/>
            </p:cNvCxnSpPr>
            <p:nvPr/>
          </p:nvCxnSpPr>
          <p:spPr>
            <a:xfrm rot="16200000" flipH="1">
              <a:off x="1465778" y="4135666"/>
              <a:ext cx="180427" cy="526421"/>
            </a:xfrm>
            <a:prstGeom prst="bentConnector2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Elbow Connector 192"/>
            <p:cNvCxnSpPr>
              <a:stCxn id="191" idx="2"/>
              <a:endCxn id="189" idx="3"/>
            </p:cNvCxnSpPr>
            <p:nvPr/>
          </p:nvCxnSpPr>
          <p:spPr>
            <a:xfrm rot="5400000">
              <a:off x="2518620" y="4135667"/>
              <a:ext cx="180427" cy="526421"/>
            </a:xfrm>
            <a:prstGeom prst="bentConnector2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TextBox 193"/>
            <p:cNvSpPr txBox="1"/>
            <p:nvPr/>
          </p:nvSpPr>
          <p:spPr>
            <a:xfrm>
              <a:off x="867612" y="4294475"/>
              <a:ext cx="4307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--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2869605" y="4287290"/>
              <a:ext cx="4307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++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4917299" y="3637298"/>
              <a:ext cx="526420" cy="25015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C2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966617" y="3331792"/>
              <a:ext cx="861415" cy="25015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SEG Z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587291" y="3346781"/>
              <a:ext cx="861415" cy="25015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SEG B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cxnSp>
          <p:nvCxnSpPr>
            <p:cNvPr id="59" name="Elbow Connector 58"/>
            <p:cNvCxnSpPr>
              <a:stCxn id="55" idx="2"/>
              <a:endCxn id="54" idx="1"/>
            </p:cNvCxnSpPr>
            <p:nvPr/>
          </p:nvCxnSpPr>
          <p:spPr>
            <a:xfrm rot="16200000" flipH="1">
              <a:off x="4567099" y="3412176"/>
              <a:ext cx="180427" cy="519974"/>
            </a:xfrm>
            <a:prstGeom prst="bentConnector2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Elbow Connector 59"/>
            <p:cNvCxnSpPr>
              <a:stCxn id="56" idx="2"/>
              <a:endCxn id="54" idx="3"/>
            </p:cNvCxnSpPr>
            <p:nvPr/>
          </p:nvCxnSpPr>
          <p:spPr>
            <a:xfrm rot="5400000">
              <a:off x="5648140" y="3392518"/>
              <a:ext cx="165438" cy="574280"/>
            </a:xfrm>
            <a:prstGeom prst="bentConnector2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966774" y="3553243"/>
              <a:ext cx="4307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++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992066" y="3547878"/>
              <a:ext cx="4307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--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4954082" y="4364011"/>
              <a:ext cx="526420" cy="25015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C4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996955" y="4058505"/>
              <a:ext cx="861415" cy="25015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SEG Z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591374" y="4081462"/>
              <a:ext cx="861415" cy="25015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SEG D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cxnSp>
          <p:nvCxnSpPr>
            <p:cNvPr id="78" name="Elbow Connector 77"/>
            <p:cNvCxnSpPr>
              <a:stCxn id="76" idx="2"/>
              <a:endCxn id="75" idx="1"/>
            </p:cNvCxnSpPr>
            <p:nvPr/>
          </p:nvCxnSpPr>
          <p:spPr>
            <a:xfrm rot="16200000" flipH="1">
              <a:off x="4600659" y="4135666"/>
              <a:ext cx="180427" cy="526419"/>
            </a:xfrm>
            <a:prstGeom prst="bentConnector2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Elbow Connector 78"/>
            <p:cNvCxnSpPr>
              <a:stCxn id="77" idx="2"/>
              <a:endCxn id="75" idx="3"/>
            </p:cNvCxnSpPr>
            <p:nvPr/>
          </p:nvCxnSpPr>
          <p:spPr>
            <a:xfrm rot="5400000">
              <a:off x="5672557" y="4139565"/>
              <a:ext cx="157470" cy="541580"/>
            </a:xfrm>
            <a:prstGeom prst="bentConnector2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5976929" y="4287292"/>
              <a:ext cx="4307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++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008895" y="4287291"/>
              <a:ext cx="4307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--</a:t>
              </a:r>
              <a:endParaRPr lang="en-US" dirty="0">
                <a:latin typeface="Calibri" panose="020F0502020204030204" pitchFamily="34" charset="0"/>
              </a:endParaRPr>
            </a:p>
          </p:txBody>
        </p:sp>
      </p:grpSp>
      <p:sp>
        <p:nvSpPr>
          <p:cNvPr id="84" name="Rounded Rectangular Callout 83"/>
          <p:cNvSpPr/>
          <p:nvPr/>
        </p:nvSpPr>
        <p:spPr>
          <a:xfrm>
            <a:off x="1563566" y="1850985"/>
            <a:ext cx="4833915" cy="496337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Segment-Restricted Remapping</a:t>
            </a:r>
            <a:endParaRPr lang="en-US" sz="2800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7068143" y="2652671"/>
            <a:ext cx="1387251" cy="492254"/>
          </a:xfrm>
          <a:prstGeom prst="roundRect">
            <a:avLst/>
          </a:prstGeom>
          <a:noFill/>
          <a:ln w="31750"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7049756" y="4471326"/>
            <a:ext cx="1387251" cy="492254"/>
          </a:xfrm>
          <a:prstGeom prst="roundRect">
            <a:avLst/>
          </a:prstGeom>
          <a:noFill/>
          <a:ln w="31750"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7071260" y="5382853"/>
            <a:ext cx="1387251" cy="492254"/>
          </a:xfrm>
          <a:prstGeom prst="roundRect">
            <a:avLst/>
          </a:prstGeom>
          <a:noFill/>
          <a:ln w="31750"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3814165" y="5155479"/>
            <a:ext cx="2738899" cy="12121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59957" y="5155479"/>
            <a:ext cx="2835085" cy="12121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1819202" y="5575354"/>
            <a:ext cx="526420" cy="25015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C1</a:t>
            </a:r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62073" y="5269848"/>
            <a:ext cx="861415" cy="2501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Y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441335" y="5269848"/>
            <a:ext cx="861415" cy="25015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A</a:t>
            </a:r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93" name="Elbow Connector 92"/>
          <p:cNvCxnSpPr>
            <a:stCxn id="91" idx="2"/>
            <a:endCxn id="90" idx="1"/>
          </p:cNvCxnSpPr>
          <p:nvPr/>
        </p:nvCxnSpPr>
        <p:spPr>
          <a:xfrm rot="16200000" flipH="1">
            <a:off x="1465778" y="5347008"/>
            <a:ext cx="180427" cy="526421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92" idx="2"/>
            <a:endCxn id="90" idx="3"/>
          </p:cNvCxnSpPr>
          <p:nvPr/>
        </p:nvCxnSpPr>
        <p:spPr>
          <a:xfrm rot="5400000">
            <a:off x="2518620" y="5347009"/>
            <a:ext cx="180427" cy="526421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862073" y="5491299"/>
            <a:ext cx="430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--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878484" y="5496205"/>
            <a:ext cx="430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++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441335" y="5996562"/>
            <a:ext cx="861415" cy="25015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C</a:t>
            </a:r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98" name="Elbow Connector 97"/>
          <p:cNvCxnSpPr>
            <a:stCxn id="97" idx="0"/>
          </p:cNvCxnSpPr>
          <p:nvPr/>
        </p:nvCxnSpPr>
        <p:spPr>
          <a:xfrm rot="16200000" flipV="1">
            <a:off x="2460769" y="5585288"/>
            <a:ext cx="296129" cy="52642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2868676" y="5712338"/>
            <a:ext cx="430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++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4917299" y="5575354"/>
            <a:ext cx="526420" cy="25015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C2</a:t>
            </a:r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966617" y="5269848"/>
            <a:ext cx="861415" cy="2501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Z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587291" y="5284837"/>
            <a:ext cx="861415" cy="2501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B</a:t>
            </a:r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103" name="Elbow Connector 102"/>
          <p:cNvCxnSpPr>
            <a:stCxn id="101" idx="2"/>
            <a:endCxn id="100" idx="1"/>
          </p:cNvCxnSpPr>
          <p:nvPr/>
        </p:nvCxnSpPr>
        <p:spPr>
          <a:xfrm rot="16200000" flipH="1">
            <a:off x="4567099" y="5350232"/>
            <a:ext cx="180427" cy="519974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102" idx="2"/>
            <a:endCxn id="100" idx="3"/>
          </p:cNvCxnSpPr>
          <p:nvPr/>
        </p:nvCxnSpPr>
        <p:spPr>
          <a:xfrm rot="5400000">
            <a:off x="5648140" y="5330574"/>
            <a:ext cx="165438" cy="57428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5966774" y="5491299"/>
            <a:ext cx="430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++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992066" y="5485934"/>
            <a:ext cx="430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--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5591374" y="6019518"/>
            <a:ext cx="861415" cy="2501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SEG D</a:t>
            </a:r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108" name="Elbow Connector 107"/>
          <p:cNvCxnSpPr>
            <a:stCxn id="107" idx="0"/>
            <a:endCxn id="100" idx="3"/>
          </p:cNvCxnSpPr>
          <p:nvPr/>
        </p:nvCxnSpPr>
        <p:spPr>
          <a:xfrm rot="16200000" flipV="1">
            <a:off x="5573359" y="5570794"/>
            <a:ext cx="319085" cy="578363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5958260" y="5729845"/>
            <a:ext cx="430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++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28600" y="1069139"/>
            <a:ext cx="8686799" cy="69579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ounded Rectangle 112"/>
          <p:cNvSpPr/>
          <p:nvPr/>
        </p:nvSpPr>
        <p:spPr>
          <a:xfrm>
            <a:off x="258177" y="1101800"/>
            <a:ext cx="8627644" cy="58774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#Counters is bounded to #segments in </a:t>
            </a:r>
            <a:r>
              <a:rPr lang="en-US" sz="28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slow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memory!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448022" y="3064948"/>
            <a:ext cx="6306558" cy="1875752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ounded Rectangular Callout 114"/>
          <p:cNvSpPr/>
          <p:nvPr/>
        </p:nvSpPr>
        <p:spPr>
          <a:xfrm>
            <a:off x="978010" y="3521378"/>
            <a:ext cx="5287617" cy="855539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Sharing Counter</a:t>
            </a:r>
          </a:p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Among Competing Segments!</a:t>
            </a:r>
            <a:endParaRPr lang="en-US" sz="2800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16" name="Rounded Rectangle 115"/>
          <p:cNvSpPr/>
          <p:nvPr/>
        </p:nvSpPr>
        <p:spPr>
          <a:xfrm>
            <a:off x="253832" y="4434202"/>
            <a:ext cx="8627644" cy="58774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#Counters is bounded to #segments in </a:t>
            </a:r>
            <a:r>
              <a:rPr lang="en-US" sz="28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fast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memory!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94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62921"/>
    </mc:Choice>
    <mc:Fallback xmlns="">
      <p:transition advTm="1629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5" grpId="0"/>
      <p:bldP spid="96" grpId="0"/>
      <p:bldP spid="97" grpId="0" animBg="1"/>
      <p:bldP spid="99" grpId="0"/>
      <p:bldP spid="100" grpId="0" animBg="1"/>
      <p:bldP spid="101" grpId="0" animBg="1"/>
      <p:bldP spid="102" grpId="0" animBg="1"/>
      <p:bldP spid="105" grpId="0"/>
      <p:bldP spid="106" grpId="0"/>
      <p:bldP spid="107" grpId="0" animBg="1"/>
      <p:bldP spid="109" grpId="0"/>
      <p:bldP spid="112" grpId="0" animBg="1"/>
      <p:bldP spid="113" grpId="0" animBg="1"/>
      <p:bldP spid="114" grpId="0" animBg="1"/>
      <p:bldP spid="115" grpId="0" animBg="1"/>
      <p:bldP spid="1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discussions in the paper!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Two-Level Indirection</a:t>
            </a:r>
          </a:p>
          <a:p>
            <a:pPr marL="0" indent="0">
              <a:buNone/>
            </a:pPr>
            <a:r>
              <a:rPr lang="en-US" b="1" dirty="0" smtClean="0"/>
              <a:t>Competing Counters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Swapping Operation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Fast </a:t>
            </a:r>
            <a:r>
              <a:rPr lang="en-US" dirty="0" smtClean="0"/>
              <a:t>Swap and </a:t>
            </a:r>
            <a:r>
              <a:rPr lang="en-US" dirty="0" smtClean="0">
                <a:solidFill>
                  <a:schemeClr val="accent2"/>
                </a:solidFill>
              </a:rPr>
              <a:t>Slow</a:t>
            </a:r>
            <a:r>
              <a:rPr lang="en-US" dirty="0" smtClean="0"/>
              <a:t> Swap =&gt; affects remapping table size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Segment Remapping Table/Cache</a:t>
            </a:r>
          </a:p>
          <a:p>
            <a:pPr lvl="1"/>
            <a:r>
              <a:rPr lang="en-US" dirty="0" smtClean="0"/>
              <a:t>How to design this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Swapping Criteria</a:t>
            </a:r>
          </a:p>
          <a:p>
            <a:pPr lvl="1"/>
            <a:r>
              <a:rPr lang="en-US" dirty="0" smtClean="0"/>
              <a:t>How to determine the threshold for different applications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148046" y="1384663"/>
            <a:ext cx="3526971" cy="8709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48045" y="1830977"/>
            <a:ext cx="3526972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54918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8920"/>
    </mc:Choice>
    <mc:Fallback xmlns="">
      <p:transition advTm="1892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b="1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US" sz="3600" b="1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accent2"/>
                </a:solidFill>
              </a:rPr>
              <a:t>Evaluations</a:t>
            </a:r>
          </a:p>
          <a:p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91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112"/>
    </mc:Choice>
    <mc:Fallback xmlns="">
      <p:transition advTm="311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3610" y="2504661"/>
            <a:ext cx="9000877" cy="294198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718036" y="2051437"/>
            <a:ext cx="4139717" cy="3069203"/>
          </a:xfrm>
          <a:custGeom>
            <a:avLst/>
            <a:gdLst>
              <a:gd name="connsiteX0" fmla="*/ 0 w 4373218"/>
              <a:gd name="connsiteY0" fmla="*/ 0 h 3069203"/>
              <a:gd name="connsiteX1" fmla="*/ 4373218 w 4373218"/>
              <a:gd name="connsiteY1" fmla="*/ 7951 h 3069203"/>
              <a:gd name="connsiteX2" fmla="*/ 4365266 w 4373218"/>
              <a:gd name="connsiteY2" fmla="*/ 1176793 h 3069203"/>
              <a:gd name="connsiteX3" fmla="*/ 3840480 w 4373218"/>
              <a:gd name="connsiteY3" fmla="*/ 1176793 h 3069203"/>
              <a:gd name="connsiteX4" fmla="*/ 3864334 w 4373218"/>
              <a:gd name="connsiteY4" fmla="*/ 3069203 h 3069203"/>
              <a:gd name="connsiteX5" fmla="*/ 556591 w 4373218"/>
              <a:gd name="connsiteY5" fmla="*/ 3045349 h 3069203"/>
              <a:gd name="connsiteX6" fmla="*/ 548640 w 4373218"/>
              <a:gd name="connsiteY6" fmla="*/ 1168842 h 3069203"/>
              <a:gd name="connsiteX7" fmla="*/ 47708 w 4373218"/>
              <a:gd name="connsiteY7" fmla="*/ 1168842 h 3069203"/>
              <a:gd name="connsiteX8" fmla="*/ 0 w 4373218"/>
              <a:gd name="connsiteY8" fmla="*/ 0 h 3069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73218" h="3069203">
                <a:moveTo>
                  <a:pt x="0" y="0"/>
                </a:moveTo>
                <a:lnTo>
                  <a:pt x="4373218" y="7951"/>
                </a:lnTo>
                <a:cubicBezTo>
                  <a:pt x="4370567" y="397565"/>
                  <a:pt x="4367917" y="787179"/>
                  <a:pt x="4365266" y="1176793"/>
                </a:cubicBezTo>
                <a:lnTo>
                  <a:pt x="3840480" y="1176793"/>
                </a:lnTo>
                <a:lnTo>
                  <a:pt x="3864334" y="3069203"/>
                </a:lnTo>
                <a:lnTo>
                  <a:pt x="556591" y="3045349"/>
                </a:lnTo>
                <a:cubicBezTo>
                  <a:pt x="553941" y="2419847"/>
                  <a:pt x="551290" y="1794344"/>
                  <a:pt x="548640" y="1168842"/>
                </a:cubicBezTo>
                <a:lnTo>
                  <a:pt x="47708" y="116884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157349" y="3916263"/>
            <a:ext cx="3261090" cy="230165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prstDash val="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41443" y="4097149"/>
            <a:ext cx="2892902" cy="854895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Stacked DRAM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5341443" y="4097149"/>
            <a:ext cx="2892902" cy="854895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DRAM Cache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5341443" y="4097149"/>
            <a:ext cx="2892902" cy="854895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  <a:latin typeface="Calibri" pitchFamily="34" charset="0"/>
              </a:rPr>
              <a:t>FAST</a:t>
            </a:r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 Memory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Heterogeneous Memory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Die-stacking is happening </a:t>
            </a:r>
            <a:r>
              <a:rPr lang="en-US" sz="3200" b="1" dirty="0" smtClean="0">
                <a:solidFill>
                  <a:schemeClr val="accent2"/>
                </a:solidFill>
              </a:rPr>
              <a:t>NOW</a:t>
            </a:r>
            <a:r>
              <a:rPr lang="en-US" sz="3200" b="1" dirty="0" smtClean="0"/>
              <a:t>!</a:t>
            </a:r>
          </a:p>
          <a:p>
            <a:pPr lvl="1"/>
            <a:r>
              <a:rPr lang="en-US" dirty="0" smtClean="0"/>
              <a:t>Use as a large cache (</a:t>
            </a:r>
            <a:r>
              <a:rPr lang="en-US" b="1" dirty="0" smtClean="0">
                <a:solidFill>
                  <a:schemeClr val="accent2"/>
                </a:solidFill>
              </a:rPr>
              <a:t>DRAM$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 as part of memory (</a:t>
            </a:r>
            <a:r>
              <a:rPr lang="en-US" b="1" dirty="0" err="1" smtClean="0">
                <a:solidFill>
                  <a:schemeClr val="accent2"/>
                </a:solidFill>
              </a:rPr>
              <a:t>PoM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sz="3000" b="1" dirty="0"/>
              <a:t>	</a:t>
            </a:r>
            <a:endParaRPr lang="en-US" sz="3000" b="1" dirty="0" smtClean="0"/>
          </a:p>
          <a:p>
            <a:pPr marL="0" indent="0">
              <a:buNone/>
            </a:pPr>
            <a:endParaRPr lang="en-US" sz="30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33" t="16388" r="35858" b="17976"/>
          <a:stretch/>
        </p:blipFill>
        <p:spPr>
          <a:xfrm>
            <a:off x="588722" y="3467276"/>
            <a:ext cx="3121503" cy="315605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4" name="Rectangle 13"/>
          <p:cNvSpPr/>
          <p:nvPr/>
        </p:nvSpPr>
        <p:spPr>
          <a:xfrm>
            <a:off x="5341443" y="5207526"/>
            <a:ext cx="2892903" cy="8548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CPU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822541" y="2189587"/>
            <a:ext cx="3930706" cy="854895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Off-Chip Memory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4822541" y="2189587"/>
            <a:ext cx="2892902" cy="854895"/>
          </a:xfrm>
          <a:prstGeom prst="rect">
            <a:avLst/>
          </a:prstGeom>
          <a:solidFill>
            <a:srgbClr val="FFC000">
              <a:alpha val="90000"/>
            </a:srgb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82" name="Rounded Rectangular Callout 181"/>
          <p:cNvSpPr/>
          <p:nvPr/>
        </p:nvSpPr>
        <p:spPr>
          <a:xfrm>
            <a:off x="4727551" y="2367514"/>
            <a:ext cx="3091263" cy="525675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Data Duplication </a:t>
            </a:r>
            <a:r>
              <a:rPr lang="en-US" sz="2800" b="1" dirty="0" smtClean="0">
                <a:solidFill>
                  <a:schemeClr val="accent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2800" b="1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4822541" y="2189587"/>
            <a:ext cx="3930706" cy="854895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  <a:latin typeface="Calibri" pitchFamily="34" charset="0"/>
              </a:rPr>
              <a:t>SLOW</a:t>
            </a:r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 Memory</a:t>
            </a:r>
          </a:p>
        </p:txBody>
      </p:sp>
      <p:sp>
        <p:nvSpPr>
          <p:cNvPr id="191" name="Rounded Rectangular Callout 190"/>
          <p:cNvSpPr/>
          <p:nvPr/>
        </p:nvSpPr>
        <p:spPr>
          <a:xfrm>
            <a:off x="194139" y="2768228"/>
            <a:ext cx="4150511" cy="766333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JEDEC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: HBM &amp; Wide I/O2 Standards</a:t>
            </a:r>
          </a:p>
          <a:p>
            <a:r>
              <a:rPr lang="en-US" sz="20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Micron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: Hybrid Memory Cube (HMC) </a:t>
            </a:r>
          </a:p>
        </p:txBody>
      </p:sp>
      <p:sp>
        <p:nvSpPr>
          <p:cNvPr id="7" name="Freeform 6"/>
          <p:cNvSpPr/>
          <p:nvPr/>
        </p:nvSpPr>
        <p:spPr>
          <a:xfrm>
            <a:off x="992777" y="5019869"/>
            <a:ext cx="2265473" cy="1433182"/>
          </a:xfrm>
          <a:custGeom>
            <a:avLst/>
            <a:gdLst>
              <a:gd name="connsiteX0" fmla="*/ 1754155 w 2265473"/>
              <a:gd name="connsiteY0" fmla="*/ 18662 h 1433182"/>
              <a:gd name="connsiteX1" fmla="*/ 2265473 w 2265473"/>
              <a:gd name="connsiteY1" fmla="*/ 108235 h 1433182"/>
              <a:gd name="connsiteX2" fmla="*/ 2239347 w 2265473"/>
              <a:gd name="connsiteY2" fmla="*/ 753914 h 1433182"/>
              <a:gd name="connsiteX3" fmla="*/ 1575007 w 2265473"/>
              <a:gd name="connsiteY3" fmla="*/ 1433182 h 1433182"/>
              <a:gd name="connsiteX4" fmla="*/ 52252 w 2265473"/>
              <a:gd name="connsiteY4" fmla="*/ 1067422 h 1433182"/>
              <a:gd name="connsiteX5" fmla="*/ 0 w 2265473"/>
              <a:gd name="connsiteY5" fmla="*/ 414280 h 1433182"/>
              <a:gd name="connsiteX6" fmla="*/ 675536 w 2265473"/>
              <a:gd name="connsiteY6" fmla="*/ 0 h 1433182"/>
              <a:gd name="connsiteX7" fmla="*/ 1571275 w 2265473"/>
              <a:gd name="connsiteY7" fmla="*/ 156755 h 1433182"/>
              <a:gd name="connsiteX8" fmla="*/ 1754155 w 2265473"/>
              <a:gd name="connsiteY8" fmla="*/ 18662 h 143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65473" h="1433182">
                <a:moveTo>
                  <a:pt x="1754155" y="18662"/>
                </a:moveTo>
                <a:lnTo>
                  <a:pt x="2265473" y="108235"/>
                </a:lnTo>
                <a:lnTo>
                  <a:pt x="2239347" y="753914"/>
                </a:lnTo>
                <a:lnTo>
                  <a:pt x="1575007" y="1433182"/>
                </a:lnTo>
                <a:lnTo>
                  <a:pt x="52252" y="1067422"/>
                </a:lnTo>
                <a:lnTo>
                  <a:pt x="0" y="414280"/>
                </a:lnTo>
                <a:lnTo>
                  <a:pt x="675536" y="0"/>
                </a:lnTo>
                <a:lnTo>
                  <a:pt x="1571275" y="156755"/>
                </a:lnTo>
                <a:lnTo>
                  <a:pt x="1754155" y="18662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914400" y="3609892"/>
            <a:ext cx="2377440" cy="564543"/>
          </a:xfrm>
          <a:custGeom>
            <a:avLst/>
            <a:gdLst>
              <a:gd name="connsiteX0" fmla="*/ 906449 w 2377440"/>
              <a:gd name="connsiteY0" fmla="*/ 0 h 564543"/>
              <a:gd name="connsiteX1" fmla="*/ 0 w 2377440"/>
              <a:gd name="connsiteY1" fmla="*/ 357809 h 564543"/>
              <a:gd name="connsiteX2" fmla="*/ 1653871 w 2377440"/>
              <a:gd name="connsiteY2" fmla="*/ 564543 h 564543"/>
              <a:gd name="connsiteX3" fmla="*/ 2377440 w 2377440"/>
              <a:gd name="connsiteY3" fmla="*/ 151075 h 564543"/>
              <a:gd name="connsiteX4" fmla="*/ 906449 w 2377440"/>
              <a:gd name="connsiteY4" fmla="*/ 0 h 564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7440" h="564543">
                <a:moveTo>
                  <a:pt x="906449" y="0"/>
                </a:moveTo>
                <a:lnTo>
                  <a:pt x="0" y="357809"/>
                </a:lnTo>
                <a:lnTo>
                  <a:pt x="1653871" y="564543"/>
                </a:lnTo>
                <a:lnTo>
                  <a:pt x="2377440" y="151075"/>
                </a:lnTo>
                <a:lnTo>
                  <a:pt x="906449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938254" y="4007457"/>
            <a:ext cx="2345635" cy="492981"/>
          </a:xfrm>
          <a:custGeom>
            <a:avLst/>
            <a:gdLst>
              <a:gd name="connsiteX0" fmla="*/ 2011680 w 2345635"/>
              <a:gd name="connsiteY0" fmla="*/ 0 h 492981"/>
              <a:gd name="connsiteX1" fmla="*/ 2345635 w 2345635"/>
              <a:gd name="connsiteY1" fmla="*/ 55660 h 492981"/>
              <a:gd name="connsiteX2" fmla="*/ 1614115 w 2345635"/>
              <a:gd name="connsiteY2" fmla="*/ 492981 h 492981"/>
              <a:gd name="connsiteX3" fmla="*/ 0 w 2345635"/>
              <a:gd name="connsiteY3" fmla="*/ 254442 h 492981"/>
              <a:gd name="connsiteX4" fmla="*/ 453224 w 2345635"/>
              <a:gd name="connsiteY4" fmla="*/ 79513 h 492981"/>
              <a:gd name="connsiteX5" fmla="*/ 1630017 w 2345635"/>
              <a:gd name="connsiteY5" fmla="*/ 222637 h 492981"/>
              <a:gd name="connsiteX6" fmla="*/ 2011680 w 2345635"/>
              <a:gd name="connsiteY6" fmla="*/ 0 h 492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5635" h="492981">
                <a:moveTo>
                  <a:pt x="2011680" y="0"/>
                </a:moveTo>
                <a:lnTo>
                  <a:pt x="2345635" y="55660"/>
                </a:lnTo>
                <a:lnTo>
                  <a:pt x="1614115" y="492981"/>
                </a:lnTo>
                <a:lnTo>
                  <a:pt x="0" y="254442"/>
                </a:lnTo>
                <a:lnTo>
                  <a:pt x="453224" y="79513"/>
                </a:lnTo>
                <a:lnTo>
                  <a:pt x="1630017" y="222637"/>
                </a:lnTo>
                <a:lnTo>
                  <a:pt x="2011680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962108" y="4285753"/>
            <a:ext cx="2313829" cy="532737"/>
          </a:xfrm>
          <a:custGeom>
            <a:avLst/>
            <a:gdLst>
              <a:gd name="connsiteX0" fmla="*/ 2027582 w 2313829"/>
              <a:gd name="connsiteY0" fmla="*/ 0 h 532737"/>
              <a:gd name="connsiteX1" fmla="*/ 2313829 w 2313829"/>
              <a:gd name="connsiteY1" fmla="*/ 31805 h 532737"/>
              <a:gd name="connsiteX2" fmla="*/ 1598212 w 2313829"/>
              <a:gd name="connsiteY2" fmla="*/ 532737 h 532737"/>
              <a:gd name="connsiteX3" fmla="*/ 0 w 2313829"/>
              <a:gd name="connsiteY3" fmla="*/ 270344 h 532737"/>
              <a:gd name="connsiteX4" fmla="*/ 421419 w 2313829"/>
              <a:gd name="connsiteY4" fmla="*/ 95416 h 532737"/>
              <a:gd name="connsiteX5" fmla="*/ 1622066 w 2313829"/>
              <a:gd name="connsiteY5" fmla="*/ 278296 h 532737"/>
              <a:gd name="connsiteX6" fmla="*/ 2027582 w 2313829"/>
              <a:gd name="connsiteY6" fmla="*/ 0 h 532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13829" h="532737">
                <a:moveTo>
                  <a:pt x="2027582" y="0"/>
                </a:moveTo>
                <a:lnTo>
                  <a:pt x="2313829" y="31805"/>
                </a:lnTo>
                <a:lnTo>
                  <a:pt x="1598212" y="532737"/>
                </a:lnTo>
                <a:lnTo>
                  <a:pt x="0" y="270344"/>
                </a:lnTo>
                <a:lnTo>
                  <a:pt x="421419" y="95416"/>
                </a:lnTo>
                <a:lnTo>
                  <a:pt x="1622066" y="278296"/>
                </a:lnTo>
                <a:lnTo>
                  <a:pt x="2027582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ular Callout 32"/>
          <p:cNvSpPr/>
          <p:nvPr/>
        </p:nvSpPr>
        <p:spPr>
          <a:xfrm>
            <a:off x="4722793" y="3307978"/>
            <a:ext cx="4130202" cy="525675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Single Flat Address Space! </a:t>
            </a:r>
            <a:endParaRPr lang="en-US" sz="2800" b="1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Rounded Rectangular Callout 42"/>
          <p:cNvSpPr/>
          <p:nvPr/>
        </p:nvSpPr>
        <p:spPr>
          <a:xfrm>
            <a:off x="477078" y="2131116"/>
            <a:ext cx="4136452" cy="451615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noFill/>
          <a:ln w="28575"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993913" y="4556097"/>
            <a:ext cx="2258170" cy="572494"/>
          </a:xfrm>
          <a:custGeom>
            <a:avLst/>
            <a:gdLst>
              <a:gd name="connsiteX0" fmla="*/ 2027583 w 2258170"/>
              <a:gd name="connsiteY0" fmla="*/ 0 h 572494"/>
              <a:gd name="connsiteX1" fmla="*/ 2258170 w 2258170"/>
              <a:gd name="connsiteY1" fmla="*/ 39757 h 572494"/>
              <a:gd name="connsiteX2" fmla="*/ 1566407 w 2258170"/>
              <a:gd name="connsiteY2" fmla="*/ 572494 h 572494"/>
              <a:gd name="connsiteX3" fmla="*/ 0 w 2258170"/>
              <a:gd name="connsiteY3" fmla="*/ 302150 h 572494"/>
              <a:gd name="connsiteX4" fmla="*/ 333955 w 2258170"/>
              <a:gd name="connsiteY4" fmla="*/ 119270 h 572494"/>
              <a:gd name="connsiteX5" fmla="*/ 1582310 w 2258170"/>
              <a:gd name="connsiteY5" fmla="*/ 318053 h 572494"/>
              <a:gd name="connsiteX6" fmla="*/ 2027583 w 2258170"/>
              <a:gd name="connsiteY6" fmla="*/ 0 h 572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58170" h="572494">
                <a:moveTo>
                  <a:pt x="2027583" y="0"/>
                </a:moveTo>
                <a:lnTo>
                  <a:pt x="2258170" y="39757"/>
                </a:lnTo>
                <a:lnTo>
                  <a:pt x="1566407" y="572494"/>
                </a:lnTo>
                <a:lnTo>
                  <a:pt x="0" y="302150"/>
                </a:lnTo>
                <a:lnTo>
                  <a:pt x="333955" y="119270"/>
                </a:lnTo>
                <a:lnTo>
                  <a:pt x="1582310" y="318053"/>
                </a:lnTo>
                <a:lnTo>
                  <a:pt x="2027583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35900" y="1151997"/>
            <a:ext cx="8891452" cy="548033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194139" y="3219192"/>
            <a:ext cx="8627644" cy="902825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Q: How to design </a:t>
            </a:r>
            <a:r>
              <a:rPr lang="en-US" sz="3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</a:t>
            </a:r>
            <a:r>
              <a:rPr lang="en-US" sz="3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architecture?</a:t>
            </a:r>
            <a:endParaRPr lang="en-US" sz="3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977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90377"/>
    </mc:Choice>
    <mc:Fallback xmlns="">
      <p:transition advTm="903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5" grpId="1" animBg="1"/>
      <p:bldP spid="180" grpId="0" animBg="1"/>
      <p:bldP spid="180" grpId="1" animBg="1"/>
      <p:bldP spid="184" grpId="0" animBg="1"/>
      <p:bldP spid="14" grpId="0" animBg="1"/>
      <p:bldP spid="73" grpId="0" animBg="1"/>
      <p:bldP spid="181" grpId="0" animBg="1"/>
      <p:bldP spid="181" grpId="1" animBg="1"/>
      <p:bldP spid="182" grpId="0" animBg="1"/>
      <p:bldP spid="182" grpId="1" animBg="1"/>
      <p:bldP spid="185" grpId="0" animBg="1"/>
      <p:bldP spid="191" grpId="1" animBg="1"/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33" grpId="0" animBg="1"/>
      <p:bldP spid="43" grpId="0" animBg="1"/>
      <p:bldP spid="18" grpId="0" animBg="1"/>
      <p:bldP spid="18" grpId="1" animBg="1"/>
      <p:bldP spid="192" grpId="0" animBg="1"/>
      <p:bldP spid="4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69" y="1224767"/>
            <a:ext cx="4800600" cy="381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200" b="1" dirty="0" smtClean="0"/>
              <a:t>System Parameters</a:t>
            </a:r>
            <a:endParaRPr lang="en-US" sz="22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093612"/>
              </p:ext>
            </p:extLst>
          </p:nvPr>
        </p:nvGraphicFramePr>
        <p:xfrm>
          <a:off x="304800" y="1656795"/>
          <a:ext cx="4519749" cy="45720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93551"/>
                <a:gridCol w="2726198"/>
              </a:tblGrid>
              <a:tr h="3810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CPU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Core</a:t>
                      </a:r>
                    </a:p>
                    <a:p>
                      <a:r>
                        <a:rPr lang="en-US" sz="2000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</a:rPr>
                        <a:t>SRC</a:t>
                      </a:r>
                      <a:endParaRPr lang="en-US" sz="2000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4 cores, 3.2GHz OOO</a:t>
                      </a:r>
                    </a:p>
                    <a:p>
                      <a:r>
                        <a:rPr lang="en-US" sz="2000" baseline="0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</a:rPr>
                        <a:t>4-way, 32KB, LRU policy</a:t>
                      </a:r>
                    </a:p>
                  </a:txBody>
                  <a:tcPr/>
                </a:tc>
              </a:tr>
              <a:tr h="36545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</a:rPr>
                        <a:t>Die-Stacked DRAM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8234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Bus Frequency</a:t>
                      </a:r>
                    </a:p>
                    <a:p>
                      <a:endParaRPr lang="en-US" sz="2000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Ch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/Rank/Bank</a:t>
                      </a:r>
                    </a:p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tCAS-tRCD-tRP</a:t>
                      </a:r>
                      <a:endParaRPr lang="en-US" sz="20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1.6GHz (DDR 3.2GHz), 128 bits per channel</a:t>
                      </a:r>
                    </a:p>
                    <a:p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4/1/8, 2KB row buffer</a:t>
                      </a:r>
                    </a:p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8-8-8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35884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</a:rPr>
                        <a:t>Off-chip DRAM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8811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Bus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Frequency</a:t>
                      </a:r>
                    </a:p>
                    <a:p>
                      <a:endParaRPr lang="en-US" sz="2000" baseline="0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en-US" sz="2000" baseline="0" dirty="0" err="1" smtClean="0">
                          <a:latin typeface="Calibri" panose="020F0502020204030204" pitchFamily="34" charset="0"/>
                        </a:rPr>
                        <a:t>Ch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/Rank/Bank</a:t>
                      </a:r>
                    </a:p>
                    <a:p>
                      <a:r>
                        <a:rPr lang="en-US" sz="2000" baseline="0" dirty="0" err="1" smtClean="0">
                          <a:latin typeface="Calibri" panose="020F0502020204030204" pitchFamily="34" charset="0"/>
                        </a:rPr>
                        <a:t>tCAS-tRCD-tRP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800MHz (DDR 1.6GHz),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64 bits per channel</a:t>
                      </a:r>
                    </a:p>
                    <a:p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2/1/8, 16KB row buffer</a:t>
                      </a:r>
                    </a:p>
                    <a:p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11-11-11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5181600" y="1224767"/>
            <a:ext cx="3505200" cy="381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4625" indent="-174625" algn="l" defTabSz="914400" rtl="0" eaLnBrk="1" latinLnBrk="0" hangingPunct="1">
              <a:spcBef>
                <a:spcPts val="538"/>
              </a:spcBef>
              <a:spcAft>
                <a:spcPts val="538"/>
              </a:spcAft>
              <a:buClr>
                <a:schemeClr val="bg2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7013" algn="l" defTabSz="914400" rtl="0" eaLnBrk="1" latinLnBrk="0" hangingPunct="1">
              <a:spcBef>
                <a:spcPts val="538"/>
              </a:spcBef>
              <a:spcAft>
                <a:spcPts val="538"/>
              </a:spcAft>
              <a:buClr>
                <a:schemeClr val="tx2"/>
              </a:buClr>
              <a:buFont typeface="Arial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31825" indent="-166688" algn="l" defTabSz="914400" rtl="0" eaLnBrk="1" latinLnBrk="0" hangingPunct="1">
              <a:spcBef>
                <a:spcPts val="538"/>
              </a:spcBef>
              <a:spcAft>
                <a:spcPts val="538"/>
              </a:spcAft>
              <a:buClr>
                <a:schemeClr val="tx2"/>
              </a:buClr>
              <a:buFont typeface="Wingdings" pitchFamily="2" charset="2"/>
              <a:buChar char="§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7575" indent="-228600" algn="l" defTabSz="914400" rtl="0" eaLnBrk="1" latinLnBrk="0" hangingPunct="1">
              <a:spcBef>
                <a:spcPts val="538"/>
              </a:spcBef>
              <a:spcAft>
                <a:spcPts val="538"/>
              </a:spcAft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84263" indent="-169863" algn="l" defTabSz="914400" rtl="0" eaLnBrk="1" latinLnBrk="0" hangingPunct="1">
              <a:spcBef>
                <a:spcPts val="538"/>
              </a:spcBef>
              <a:spcAft>
                <a:spcPts val="538"/>
              </a:spcAft>
              <a:buClr>
                <a:schemeClr val="tx2"/>
              </a:buClr>
              <a:buFont typeface="Wingdings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Workloads</a:t>
            </a:r>
          </a:p>
          <a:p>
            <a:pPr marL="0" indent="0" algn="ctr">
              <a:buFont typeface="Wingdings" pitchFamily="2" charset="2"/>
              <a:buNone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14 workloads 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(a multi-programmed mix of SPEC06)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382000" y="767567"/>
            <a:ext cx="762000" cy="2286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181600" y="3841692"/>
            <a:ext cx="3505200" cy="381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4625" indent="-174625" algn="l" defTabSz="914400" rtl="0" eaLnBrk="1" latinLnBrk="0" hangingPunct="1">
              <a:spcBef>
                <a:spcPts val="538"/>
              </a:spcBef>
              <a:spcAft>
                <a:spcPts val="538"/>
              </a:spcAft>
              <a:buClr>
                <a:schemeClr val="bg2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7013" algn="l" defTabSz="914400" rtl="0" eaLnBrk="1" latinLnBrk="0" hangingPunct="1">
              <a:spcBef>
                <a:spcPts val="538"/>
              </a:spcBef>
              <a:spcAft>
                <a:spcPts val="538"/>
              </a:spcAft>
              <a:buClr>
                <a:schemeClr val="tx2"/>
              </a:buClr>
              <a:buFont typeface="Arial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31825" indent="-166688" algn="l" defTabSz="914400" rtl="0" eaLnBrk="1" latinLnBrk="0" hangingPunct="1">
              <a:spcBef>
                <a:spcPts val="538"/>
              </a:spcBef>
              <a:spcAft>
                <a:spcPts val="538"/>
              </a:spcAft>
              <a:buClr>
                <a:schemeClr val="tx2"/>
              </a:buClr>
              <a:buFont typeface="Wingdings" pitchFamily="2" charset="2"/>
              <a:buChar char="§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7575" indent="-228600" algn="l" defTabSz="914400" rtl="0" eaLnBrk="1" latinLnBrk="0" hangingPunct="1">
              <a:spcBef>
                <a:spcPts val="538"/>
              </a:spcBef>
              <a:spcAft>
                <a:spcPts val="538"/>
              </a:spcAft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84263" indent="-169863" algn="l" defTabSz="914400" rtl="0" eaLnBrk="1" latinLnBrk="0" hangingPunct="1">
              <a:spcBef>
                <a:spcPts val="538"/>
              </a:spcBef>
              <a:spcAft>
                <a:spcPts val="538"/>
              </a:spcAft>
              <a:buClr>
                <a:schemeClr val="tx2"/>
              </a:buClr>
              <a:buFont typeface="Wingdings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Swapping Parameters</a:t>
            </a:r>
          </a:p>
          <a:p>
            <a:pPr marL="0" indent="0" algn="ctr">
              <a:buFont typeface="Wingdings" pitchFamily="2" charset="2"/>
              <a:buNone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Granularity: 2KB Segment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Latency: 1.2K CPU cycles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610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6904"/>
    </mc:Choice>
    <mc:Fallback xmlns="">
      <p:transition advTm="16904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767567"/>
            <a:ext cx="762000" cy="2286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488886"/>
              </p:ext>
            </p:extLst>
          </p:nvPr>
        </p:nvGraphicFramePr>
        <p:xfrm>
          <a:off x="228600" y="1181685"/>
          <a:ext cx="8697351" cy="4368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6" name="Straight Connector 25"/>
          <p:cNvCxnSpPr/>
          <p:nvPr/>
        </p:nvCxnSpPr>
        <p:spPr>
          <a:xfrm flipV="1">
            <a:off x="1717705" y="3756074"/>
            <a:ext cx="7208246" cy="12621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ular Callout 2"/>
          <p:cNvSpPr/>
          <p:nvPr/>
        </p:nvSpPr>
        <p:spPr>
          <a:xfrm>
            <a:off x="481905" y="630262"/>
            <a:ext cx="1558456" cy="574929"/>
          </a:xfrm>
          <a:prstGeom prst="wedgeRoundRectCallout">
            <a:avLst/>
          </a:prstGeom>
          <a:solidFill>
            <a:srgbClr val="EDFCA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No migration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0" y="3353178"/>
            <a:ext cx="225665" cy="1232453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7568506" y="2849895"/>
            <a:ext cx="1118294" cy="458566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7.5%</a:t>
            </a:r>
            <a:endParaRPr lang="en-US" sz="2800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2233180" y="630262"/>
            <a:ext cx="1558456" cy="574929"/>
          </a:xfrm>
          <a:prstGeom prst="wedgeRoundRectCallout">
            <a:avLst/>
          </a:prstGeom>
          <a:solidFill>
            <a:srgbClr val="EDFCA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100M cycles interval 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931777" y="635726"/>
            <a:ext cx="2477258" cy="574929"/>
          </a:xfrm>
          <a:prstGeom prst="wedgeRoundRectCallout">
            <a:avLst/>
          </a:prstGeom>
          <a:solidFill>
            <a:srgbClr val="EDFCA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100M cycles interval</a:t>
            </a:r>
          </a:p>
          <a:p>
            <a:pPr algn="ctr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gnore migration cost 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526930" y="3177123"/>
            <a:ext cx="225665" cy="1408508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ular Callout 14"/>
          <p:cNvSpPr/>
          <p:nvPr/>
        </p:nvSpPr>
        <p:spPr>
          <a:xfrm>
            <a:off x="7542981" y="2517109"/>
            <a:ext cx="1118294" cy="458566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19.1%</a:t>
            </a:r>
            <a:endParaRPr lang="en-US" sz="2800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6217920" y="618459"/>
            <a:ext cx="2609021" cy="574929"/>
          </a:xfrm>
          <a:prstGeom prst="wedgeRoundRectCallout">
            <a:avLst>
              <a:gd name="adj1" fmla="val 19957"/>
              <a:gd name="adj2" fmla="val 70073"/>
              <a:gd name="adj3" fmla="val 16667"/>
            </a:avLst>
          </a:prstGeom>
          <a:solidFill>
            <a:srgbClr val="EDFCA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HW-managed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PoM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migration cost included 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663152" y="3056582"/>
            <a:ext cx="225665" cy="1529049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ular Callout 17"/>
          <p:cNvSpPr/>
          <p:nvPr/>
        </p:nvSpPr>
        <p:spPr>
          <a:xfrm>
            <a:off x="7822853" y="2505191"/>
            <a:ext cx="1118294" cy="458566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31.6%</a:t>
            </a:r>
            <a:endParaRPr lang="en-US" sz="2800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798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5881"/>
    </mc:Choice>
    <mc:Fallback xmlns="">
      <p:transition advTm="1058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 uiExpand="1">
        <p:bldSub>
          <a:bldChart bld="series"/>
        </p:bldSub>
      </p:bldGraphic>
      <p:bldP spid="3" grpId="0" animBg="1"/>
      <p:bldP spid="3" grpId="1" animBg="1"/>
      <p:bldP spid="5" grpId="0" animBg="1"/>
      <p:bldP spid="5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7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SRC: </a:t>
            </a:r>
            <a:r>
              <a:rPr lang="en-US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</a:rPr>
              <a:t>Address Translation Breakdown</a:t>
            </a:r>
            <a:endParaRPr lang="en-US" dirty="0">
              <a:ln w="9000" cmpd="sng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767567"/>
            <a:ext cx="762000" cy="2286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368876"/>
              </p:ext>
            </p:extLst>
          </p:nvPr>
        </p:nvGraphicFramePr>
        <p:xfrm>
          <a:off x="228600" y="1336431"/>
          <a:ext cx="8627012" cy="3819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Rounded Rectangular Callout 4"/>
          <p:cNvSpPr/>
          <p:nvPr/>
        </p:nvSpPr>
        <p:spPr>
          <a:xfrm>
            <a:off x="3864045" y="2900805"/>
            <a:ext cx="4517955" cy="623421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AVG +95% </a:t>
            </a:r>
            <a:r>
              <a:rPr lang="en-US" sz="28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SRC hit</a:t>
            </a:r>
            <a:r>
              <a:rPr lang="en-US" sz="2800" dirty="0" smtClean="0">
                <a:latin typeface="Calibri" panose="020F0502020204030204" pitchFamily="34" charset="0"/>
              </a:rPr>
              <a:t> rate!!</a:t>
            </a:r>
            <a:endParaRPr lang="en-US" sz="2800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5835" y="5093294"/>
            <a:ext cx="3717421" cy="156966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HIT/MISS</a:t>
            </a:r>
            <a:r>
              <a:rPr lang="en-US" sz="2400" dirty="0" smtClean="0">
                <a:latin typeface="Calibri" panose="020F0502020204030204" pitchFamily="34" charset="0"/>
              </a:rPr>
              <a:t> : SRC hit or miss</a:t>
            </a:r>
          </a:p>
          <a:p>
            <a:endParaRPr lang="en-US" sz="2400" dirty="0" smtClean="0">
              <a:latin typeface="Calibri" panose="020F0502020204030204" pitchFamily="34" charset="0"/>
            </a:endParaRPr>
          </a:p>
          <a:p>
            <a:r>
              <a:rPr lang="en-US" sz="2400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FAST/SLOW</a:t>
            </a:r>
            <a:r>
              <a:rPr lang="en-US" sz="2400" dirty="0" smtClean="0">
                <a:latin typeface="Calibri" panose="020F0502020204030204" pitchFamily="34" charset="0"/>
              </a:rPr>
              <a:t>: Serviced from FAST or SLOW memory </a:t>
            </a:r>
            <a:endParaRPr lang="en-US" sz="2400" dirty="0"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38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2392"/>
    </mc:Choice>
    <mc:Fallback xmlns="">
      <p:transition advTm="52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  <p:bldP spid="5" grpId="0" animBg="1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b="1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US" sz="3600" b="1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accent2"/>
                </a:solidFill>
              </a:rPr>
              <a:t>Conclusion</a:t>
            </a:r>
          </a:p>
          <a:p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140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686800" cy="563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Goal</a:t>
            </a:r>
            <a:r>
              <a:rPr lang="en-US" dirty="0" smtClean="0"/>
              <a:t>: </a:t>
            </a:r>
            <a:r>
              <a:rPr lang="en-US" dirty="0"/>
              <a:t>E</a:t>
            </a:r>
            <a:r>
              <a:rPr lang="en-US" dirty="0" smtClean="0"/>
              <a:t>nable a practical, hardware-managed </a:t>
            </a:r>
            <a:r>
              <a:rPr lang="en-US" dirty="0" err="1" smtClean="0"/>
              <a:t>PoM</a:t>
            </a:r>
            <a:endParaRPr lang="en-US" dirty="0" smtClean="0"/>
          </a:p>
          <a:p>
            <a:pPr lvl="1"/>
            <a:r>
              <a:rPr lang="en-US" sz="2200" dirty="0" smtClean="0"/>
              <a:t>Challenge 1: Maintaining large </a:t>
            </a:r>
            <a:r>
              <a:rPr lang="en-US" sz="2200" dirty="0"/>
              <a:t>i</a:t>
            </a:r>
            <a:r>
              <a:rPr lang="en-US" sz="2200" dirty="0" smtClean="0"/>
              <a:t>ndirection </a:t>
            </a:r>
            <a:r>
              <a:rPr lang="en-US" sz="2200" dirty="0"/>
              <a:t>t</a:t>
            </a:r>
            <a:r>
              <a:rPr lang="en-US" sz="2200" dirty="0" smtClean="0"/>
              <a:t>able</a:t>
            </a:r>
          </a:p>
          <a:p>
            <a:pPr lvl="1"/>
            <a:r>
              <a:rPr lang="en-US" sz="2200" dirty="0" smtClean="0"/>
              <a:t>Challenge 2: Providing efficient memory activity tracking/replacement</a:t>
            </a:r>
            <a:endParaRPr lang="en-US" sz="2200" dirty="0"/>
          </a:p>
          <a:p>
            <a:pPr marL="0" indent="0">
              <a:buNone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92D050"/>
                </a:solidFill>
              </a:rPr>
              <a:t>Solution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2"/>
                </a:solidFill>
              </a:rPr>
              <a:t>Two-Level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indirection with remapping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cache</a:t>
            </a:r>
          </a:p>
          <a:p>
            <a:pPr lvl="2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Segment-restricted remapping</a:t>
            </a:r>
            <a:endParaRPr lang="en-US" dirty="0"/>
          </a:p>
          <a:p>
            <a:pPr lvl="1"/>
            <a:r>
              <a:rPr lang="en-US" dirty="0">
                <a:solidFill>
                  <a:schemeClr val="accent2"/>
                </a:solidFill>
              </a:rPr>
              <a:t>Competing Counter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-based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tracking/swapping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Result</a:t>
            </a:r>
            <a:r>
              <a:rPr lang="en-US" dirty="0"/>
              <a:t>: </a:t>
            </a:r>
            <a:r>
              <a:rPr lang="en-US" dirty="0" smtClean="0"/>
              <a:t>A practical, hardware-managed </a:t>
            </a:r>
            <a:r>
              <a:rPr lang="en-US" dirty="0" err="1" smtClean="0"/>
              <a:t>PoM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18.4% </a:t>
            </a:r>
            <a:r>
              <a:rPr lang="en-US" dirty="0">
                <a:solidFill>
                  <a:schemeClr val="tx2"/>
                </a:solidFill>
              </a:rPr>
              <a:t>faster </a:t>
            </a:r>
            <a:r>
              <a:rPr lang="en-US" dirty="0" smtClean="0"/>
              <a:t>over static mapping</a:t>
            </a:r>
            <a:endParaRPr lang="en-US" dirty="0"/>
          </a:p>
          <a:p>
            <a:pPr lvl="1"/>
            <a:r>
              <a:rPr lang="en-US" dirty="0" smtClean="0"/>
              <a:t>With very little additional on-chip SRAM storage overhead </a:t>
            </a:r>
          </a:p>
          <a:p>
            <a:pPr lvl="2"/>
            <a:r>
              <a:rPr lang="en-US" dirty="0" smtClean="0"/>
              <a:t>7.8% of SRAM LLC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767567"/>
            <a:ext cx="762000" cy="2286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182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9528"/>
    </mc:Choice>
    <mc:Fallback xmlns="">
      <p:transition advTm="4952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28600" y="1135062"/>
            <a:ext cx="86868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 smtClean="0">
                <a:solidFill>
                  <a:schemeClr val="accent2"/>
                </a:solidFill>
                <a:cs typeface="Arial" panose="020B0604020202020204" pitchFamily="34" charset="0"/>
              </a:rPr>
              <a:t>PoM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cs typeface="Arial" panose="020B0604020202020204" pitchFamily="34" charset="0"/>
              </a:rPr>
              <a:t>Architecture</a:t>
            </a:r>
          </a:p>
          <a:p>
            <a:pPr lvl="1"/>
            <a:r>
              <a:rPr lang="en-US" b="1" dirty="0" smtClean="0">
                <a:cs typeface="Arial" panose="020B0604020202020204" pitchFamily="34" charset="0"/>
              </a:rPr>
              <a:t>Increase overall memory capacity by avoiding duplication</a:t>
            </a:r>
            <a:endParaRPr lang="en-US" b="1" dirty="0">
              <a:cs typeface="Arial" panose="020B0604020202020204" pitchFamily="34" charset="0"/>
            </a:endParaRP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Static </a:t>
            </a:r>
            <a:r>
              <a:rPr lang="en-US" b="1" dirty="0" err="1" smtClean="0"/>
              <a:t>PoM</a:t>
            </a:r>
            <a:endParaRPr lang="en-US" b="1" dirty="0" smtClean="0"/>
          </a:p>
          <a:p>
            <a:pPr lvl="1"/>
            <a:r>
              <a:rPr lang="en-US" dirty="0" smtClean="0"/>
              <a:t>Physical address space </a:t>
            </a:r>
            <a:r>
              <a:rPr lang="en-US" b="1" dirty="0" smtClean="0">
                <a:solidFill>
                  <a:schemeClr val="accent2"/>
                </a:solidFill>
              </a:rPr>
              <a:t>statically</a:t>
            </a:r>
            <a:r>
              <a:rPr lang="en-US" dirty="0" smtClean="0"/>
              <a:t> mapped to fast &amp; slow memory 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Stacked DRAM as </a:t>
            </a:r>
            <a:r>
              <a:rPr lang="en-US" dirty="0" err="1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</a:rPr>
              <a:t>PoM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935065" y="4383326"/>
            <a:ext cx="3930706" cy="1096830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  <a:latin typeface="Calibri" pitchFamily="34" charset="0"/>
              </a:rPr>
              <a:t>SLOW</a:t>
            </a:r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 Memory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(16GB)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042163" y="4383326"/>
            <a:ext cx="2892902" cy="1096830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  <a:latin typeface="Calibri" pitchFamily="34" charset="0"/>
              </a:rPr>
              <a:t>FAST</a:t>
            </a:r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 Memory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(4GB)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5475" y="3961864"/>
            <a:ext cx="747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0x0</a:t>
            </a: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2374" y="3921660"/>
            <a:ext cx="1789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0xFFFFFFFF</a:t>
            </a: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720948" y="3921660"/>
            <a:ext cx="1854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0x4FFFFFFFF</a:t>
            </a: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695492" y="5774333"/>
            <a:ext cx="2949933" cy="54232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  <a:latin typeface="Calibri" pitchFamily="34" charset="0"/>
              </a:rPr>
              <a:t>Need Migration</a:t>
            </a:r>
            <a:endParaRPr lang="en-US" sz="28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cxnSp>
        <p:nvCxnSpPr>
          <p:cNvPr id="55" name="Curved Connector 54"/>
          <p:cNvCxnSpPr>
            <a:stCxn id="50" idx="3"/>
            <a:endCxn id="44" idx="2"/>
          </p:cNvCxnSpPr>
          <p:nvPr/>
        </p:nvCxnSpPr>
        <p:spPr>
          <a:xfrm flipV="1">
            <a:off x="5645425" y="5480156"/>
            <a:ext cx="254993" cy="565342"/>
          </a:xfrm>
          <a:prstGeom prst="curvedConnector2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urved Connector 59"/>
          <p:cNvCxnSpPr>
            <a:stCxn id="50" idx="1"/>
            <a:endCxn id="45" idx="2"/>
          </p:cNvCxnSpPr>
          <p:nvPr/>
        </p:nvCxnSpPr>
        <p:spPr>
          <a:xfrm rot="10800000">
            <a:off x="2488614" y="5480156"/>
            <a:ext cx="206878" cy="565342"/>
          </a:xfrm>
          <a:prstGeom prst="curvedConnector2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1789586" y="3994557"/>
            <a:ext cx="1446451" cy="54232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  <a:latin typeface="Calibri" pitchFamily="34" charset="0"/>
              </a:rPr>
              <a:t>20% </a:t>
            </a:r>
            <a:endParaRPr lang="en-US" sz="2800" b="1" dirty="0">
              <a:solidFill>
                <a:schemeClr val="accent2"/>
              </a:solidFill>
              <a:latin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80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8218"/>
    </mc:Choice>
    <mc:Fallback xmlns="">
      <p:transition advTm="482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3" grpId="0"/>
      <p:bldP spid="48" grpId="0"/>
      <p:bldP spid="49" grpId="0"/>
      <p:bldP spid="50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85507" y="2012958"/>
            <a:ext cx="3798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Calibri" panose="020F0502020204030204" pitchFamily="34" charset="0"/>
              </a:rPr>
              <a:t>Profiling</a:t>
            </a:r>
            <a:endParaRPr lang="en-US" sz="2400" i="1" dirty="0"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94939" y="2012958"/>
            <a:ext cx="3499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Calibri" panose="020F0502020204030204" pitchFamily="34" charset="0"/>
              </a:rPr>
              <a:t>Execution</a:t>
            </a:r>
            <a:endParaRPr lang="en-US" sz="2400" i="1" dirty="0"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09116" y="2633433"/>
            <a:ext cx="11038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Update </a:t>
            </a:r>
            <a:endParaRPr lang="en-US" sz="1600" b="1" dirty="0" smtClea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16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Page Table/</a:t>
            </a:r>
            <a:endParaRPr lang="en-US" sz="1600" b="1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1600" b="1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Flush TLBs</a:t>
            </a:r>
          </a:p>
          <a:p>
            <a:endParaRPr lang="en-US" sz="1600" b="1" dirty="0">
              <a:latin typeface="Calibri" panose="020F0502020204030204" pitchFamily="34" charset="0"/>
            </a:endParaRP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28600" y="1135062"/>
            <a:ext cx="8686800" cy="53532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OS-Managed 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PoM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(Interval-Based)</a:t>
            </a:r>
          </a:p>
          <a:p>
            <a:pPr marL="0" indent="0">
              <a:buNone/>
            </a:pP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Disadvantages</a:t>
            </a:r>
          </a:p>
          <a:p>
            <a:pPr lvl="1"/>
            <a:r>
              <a:rPr lang="en-US" sz="2200" dirty="0">
                <a:cs typeface="Arial" panose="020B0604020202020204" pitchFamily="34" charset="0"/>
              </a:rPr>
              <a:t>Require </a:t>
            </a:r>
            <a:r>
              <a:rPr lang="en-US" sz="2200" dirty="0" smtClean="0">
                <a:cs typeface="Arial" panose="020B0604020202020204" pitchFamily="34" charset="0"/>
              </a:rPr>
              <a:t>costly monitoring hardware</a:t>
            </a:r>
          </a:p>
          <a:p>
            <a:pPr lvl="1"/>
            <a:r>
              <a:rPr lang="en-US" sz="2200" dirty="0">
                <a:cs typeface="Arial" panose="020B0604020202020204" pitchFamily="34" charset="0"/>
              </a:rPr>
              <a:t>OS page (4KB, 2MB) </a:t>
            </a:r>
            <a:r>
              <a:rPr lang="en-US" sz="2200" dirty="0" smtClean="0">
                <a:cs typeface="Arial" panose="020B0604020202020204" pitchFamily="34" charset="0"/>
              </a:rPr>
              <a:t>migration granularity</a:t>
            </a:r>
          </a:p>
          <a:p>
            <a:pPr lvl="1"/>
            <a:r>
              <a:rPr lang="en-US" sz="2200" dirty="0" smtClean="0">
                <a:solidFill>
                  <a:schemeClr val="accent2"/>
                </a:solidFill>
                <a:cs typeface="Arial" panose="020B0604020202020204" pitchFamily="34" charset="0"/>
              </a:rPr>
              <a:t>Interval should be large enough!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Stacked DRAM as </a:t>
            </a:r>
            <a:r>
              <a:rPr lang="en-US" dirty="0" err="1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</a:rPr>
              <a:t>PoM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6911" y="2424730"/>
            <a:ext cx="3798028" cy="4736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Application Run</a:t>
            </a:r>
            <a:endParaRPr lang="en-US" sz="2400" b="1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96913" y="2004684"/>
            <a:ext cx="7313241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1208" y="1553668"/>
            <a:ext cx="7308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Calibri" panose="020F0502020204030204" pitchFamily="34" charset="0"/>
              </a:rPr>
              <a:t>N</a:t>
            </a:r>
            <a:r>
              <a:rPr lang="en-US" sz="2400" b="1" baseline="30000" dirty="0" smtClean="0">
                <a:latin typeface="Calibri" panose="020F0502020204030204" pitchFamily="34" charset="0"/>
              </a:rPr>
              <a:t>th</a:t>
            </a:r>
            <a:r>
              <a:rPr lang="en-US" sz="2400" b="1" dirty="0" smtClean="0">
                <a:latin typeface="Calibri" panose="020F0502020204030204" pitchFamily="34" charset="0"/>
              </a:rPr>
              <a:t> interval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94939" y="2424730"/>
            <a:ext cx="1055417" cy="473620"/>
          </a:xfrm>
          <a:prstGeom prst="rect">
            <a:avLst/>
          </a:prstGeom>
          <a:pattFill prst="wdUpDi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56627" y="2424730"/>
            <a:ext cx="1352489" cy="4736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09116" y="2424729"/>
            <a:ext cx="1103885" cy="473620"/>
          </a:xfrm>
          <a:prstGeom prst="rect">
            <a:avLst/>
          </a:prstGeom>
          <a:pattFill prst="wdUpDi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10152" y="2424727"/>
            <a:ext cx="758921" cy="473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Calibri" panose="020F050202020403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294939" y="2898350"/>
            <a:ext cx="0" cy="356318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96911" y="2898350"/>
            <a:ext cx="0" cy="356318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56627" y="2898350"/>
            <a:ext cx="0" cy="356318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709116" y="2902508"/>
            <a:ext cx="0" cy="356318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813001" y="2902508"/>
            <a:ext cx="0" cy="356318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71558" y="2902508"/>
            <a:ext cx="11010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OS Interrupt</a:t>
            </a:r>
            <a:r>
              <a:rPr lang="en-US" sz="1600" b="1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/</a:t>
            </a:r>
          </a:p>
          <a:p>
            <a:pPr algn="ctr"/>
            <a:r>
              <a:rPr lang="en-US" sz="16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Handler Invocation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56627" y="2902508"/>
            <a:ext cx="1352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anose="020F0502020204030204" pitchFamily="34" charset="0"/>
              </a:rPr>
              <a:t>Page Migration</a:t>
            </a:r>
            <a:endParaRPr lang="en-US" sz="1600" b="1" dirty="0">
              <a:latin typeface="Calibri" panose="020F050202020403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4294939" y="2098606"/>
            <a:ext cx="0" cy="35631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805590" y="1848772"/>
            <a:ext cx="0" cy="606153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96911" y="1848772"/>
            <a:ext cx="2" cy="571913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805590" y="2004684"/>
            <a:ext cx="763483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1306549" y="3190779"/>
            <a:ext cx="2155372" cy="35504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Memory Pages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657794" y="360334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023787" y="360334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1657794" y="374050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023787" y="374050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384468" y="360334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750461" y="360334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384468" y="374050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750461" y="374050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1657561" y="387766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023554" y="387766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657561" y="401482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023554" y="401482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384235" y="387766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750228" y="387766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384235" y="401482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750228" y="4014820"/>
            <a:ext cx="365760" cy="1371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endParaRPr lang="en-US" b="1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96911" y="4309571"/>
            <a:ext cx="4110591" cy="37351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</a:rPr>
              <a:t>HW counters for every active page </a:t>
            </a:r>
            <a:endParaRPr lang="en-US" sz="20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3564247" y="4806929"/>
            <a:ext cx="5122553" cy="1099099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ften </a:t>
            </a:r>
            <a:r>
              <a:rPr lang="en-US" sz="32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unable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capture 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short-term hot pages!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3138483" y="3889017"/>
            <a:ext cx="2312911" cy="35504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4 fast memory slots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829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0919"/>
    </mc:Choice>
    <mc:Fallback xmlns="">
      <p:transition advTm="909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0" grpId="0"/>
      <p:bldP spid="4" grpId="0" animBg="1"/>
      <p:bldP spid="6" grpId="0"/>
      <p:bldP spid="7" grpId="0" animBg="1"/>
      <p:bldP spid="8" grpId="0" animBg="1"/>
      <p:bldP spid="9" grpId="0" animBg="1"/>
      <p:bldP spid="10" grpId="0" animBg="1"/>
      <p:bldP spid="18" grpId="0"/>
      <p:bldP spid="19" grpId="0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5" grpId="0" animBg="1"/>
      <p:bldP spid="48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Stacked DRAM as </a:t>
            </a:r>
            <a:r>
              <a:rPr lang="en-US" dirty="0" err="1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</a:rPr>
              <a:t>PoM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Potential of HW-Managed </a:t>
            </a:r>
            <a:r>
              <a:rPr lang="en-US" sz="3200" b="1" dirty="0" err="1" smtClean="0"/>
              <a:t>PoM</a:t>
            </a:r>
            <a:endParaRPr lang="en-US" sz="3200" b="1" dirty="0" smtClean="0"/>
          </a:p>
          <a:p>
            <a:pPr lvl="1"/>
            <a:r>
              <a:rPr lang="en-US" dirty="0" smtClean="0"/>
              <a:t>Eliminate OS-related overhead</a:t>
            </a:r>
          </a:p>
          <a:p>
            <a:pPr lvl="1"/>
            <a:r>
              <a:rPr lang="en-US" dirty="0" smtClean="0"/>
              <a:t>Migration can happen at </a:t>
            </a:r>
            <a:r>
              <a:rPr lang="en-US" dirty="0" smtClean="0">
                <a:solidFill>
                  <a:schemeClr val="accent2"/>
                </a:solidFill>
              </a:rPr>
              <a:t>any time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2189494"/>
              </p:ext>
            </p:extLst>
          </p:nvPr>
        </p:nvGraphicFramePr>
        <p:xfrm>
          <a:off x="228600" y="2525315"/>
          <a:ext cx="8547930" cy="4332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V="1">
            <a:off x="3488022" y="3816626"/>
            <a:ext cx="3389856" cy="1202618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"/>
          <p:cNvSpPr txBox="1"/>
          <p:nvPr/>
        </p:nvSpPr>
        <p:spPr>
          <a:xfrm>
            <a:off x="4306558" y="3431956"/>
            <a:ext cx="1752784" cy="689161"/>
          </a:xfrm>
          <a:prstGeom prst="rect">
            <a:avLst/>
          </a:prstGeom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588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+40%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216254" y="2924512"/>
            <a:ext cx="4894300" cy="355044"/>
          </a:xfrm>
          <a:prstGeom prst="roundRect">
            <a:avLst/>
          </a:prstGeom>
          <a:noFill/>
          <a:ln w="28575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948" y="1084672"/>
            <a:ext cx="8891452" cy="5618018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28600" y="2941555"/>
            <a:ext cx="8627644" cy="131763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800" b="1" u="sng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en-US" sz="3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nable a</a:t>
            </a:r>
            <a:r>
              <a:rPr lang="en-US" sz="3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Practical, </a:t>
            </a:r>
          </a:p>
          <a:p>
            <a:r>
              <a:rPr lang="en-US" sz="38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Hardware-Managed</a:t>
            </a:r>
            <a:r>
              <a:rPr lang="en-US" sz="3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</a:t>
            </a:r>
            <a:r>
              <a:rPr lang="en-US" sz="3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Architecture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536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47848"/>
    </mc:Choice>
    <mc:Fallback xmlns="">
      <p:transition advTm="47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  <p:bldP spid="6" grpId="0"/>
      <p:bldP spid="9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bg1">
                    <a:lumMod val="85000"/>
                  </a:schemeClr>
                </a:solidFill>
              </a:rPr>
              <a:t>Motivation</a:t>
            </a:r>
          </a:p>
          <a:p>
            <a:r>
              <a:rPr lang="en-US" sz="3600" b="1" dirty="0" smtClean="0">
                <a:solidFill>
                  <a:schemeClr val="accent2"/>
                </a:solidFill>
              </a:rPr>
              <a:t>Hardware-Managed </a:t>
            </a:r>
            <a:r>
              <a:rPr lang="en-US" sz="3600" b="1" dirty="0" err="1" smtClean="0">
                <a:solidFill>
                  <a:schemeClr val="accent2"/>
                </a:solidFill>
              </a:rPr>
              <a:t>PoM</a:t>
            </a:r>
            <a:endParaRPr lang="en-US" sz="3600" b="1" dirty="0" smtClean="0">
              <a:solidFill>
                <a:schemeClr val="accent2"/>
              </a:solidFill>
            </a:endParaRPr>
          </a:p>
          <a:p>
            <a:pPr lvl="1"/>
            <a:r>
              <a:rPr lang="en-US" sz="2800" b="1" dirty="0" smtClean="0"/>
              <a:t>Challenges</a:t>
            </a:r>
          </a:p>
          <a:p>
            <a:pPr lvl="1"/>
            <a:r>
              <a:rPr lang="en-US" sz="2800" b="1" dirty="0" smtClean="0"/>
              <a:t>A Practical </a:t>
            </a:r>
            <a:r>
              <a:rPr lang="en-US" sz="2800" b="1" dirty="0" err="1" smtClean="0"/>
              <a:t>PoM</a:t>
            </a:r>
            <a:r>
              <a:rPr lang="en-US" sz="2800" b="1" dirty="0" smtClean="0"/>
              <a:t> Architecture</a:t>
            </a:r>
          </a:p>
          <a:p>
            <a:r>
              <a:rPr lang="en-US" sz="3600" b="1" dirty="0" smtClean="0">
                <a:solidFill>
                  <a:schemeClr val="bg1">
                    <a:lumMod val="85000"/>
                  </a:schemeClr>
                </a:solidFill>
              </a:rPr>
              <a:t>Evaluations</a:t>
            </a:r>
          </a:p>
          <a:p>
            <a:r>
              <a:rPr lang="en-US" sz="3600" b="1" dirty="0" smtClean="0">
                <a:solidFill>
                  <a:schemeClr val="bg1">
                    <a:lumMod val="85000"/>
                  </a:schemeClr>
                </a:solidFill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87702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6697"/>
    </mc:Choice>
    <mc:Fallback xmlns="">
      <p:transition advTm="1669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Hardware-Managed </a:t>
            </a:r>
            <a:r>
              <a:rPr lang="en-US" dirty="0" err="1" smtClean="0"/>
              <a:t>PoM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accent2"/>
                </a:solidFill>
              </a:rPr>
              <a:t>Challenges</a:t>
            </a:r>
            <a:r>
              <a:rPr lang="en-US" sz="3600" b="1" dirty="0" smtClean="0"/>
              <a:t> of HW-Managed </a:t>
            </a:r>
            <a:r>
              <a:rPr lang="en-US" sz="3600" b="1" dirty="0" err="1" smtClean="0"/>
              <a:t>PoM</a:t>
            </a:r>
            <a:endParaRPr lang="en-US" sz="3600" b="1" dirty="0" smtClean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38254" y="3930908"/>
            <a:ext cx="7267492" cy="1245645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Metadata for GBs of Memory!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520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2255"/>
    </mc:Choice>
    <mc:Fallback xmlns="">
      <p:transition advTm="1225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of HW-Managed </a:t>
            </a:r>
            <a:r>
              <a:rPr lang="en-US" dirty="0" err="1" smtClean="0"/>
              <a:t>PoM</a:t>
            </a:r>
            <a:r>
              <a:rPr lang="en-US" dirty="0" smtClean="0"/>
              <a:t> (1)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</a:rPr>
              <a:t>Hardware-Managed Indirection</a:t>
            </a:r>
            <a:endParaRPr lang="en-US" sz="2400" dirty="0">
              <a:ln w="9000" cmpd="sng">
                <a:solidFill>
                  <a:schemeClr val="accent2"/>
                </a:solidFill>
                <a:prstDash val="solid"/>
              </a:ln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Requirement?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elocates memory pages in an OS-transparent manner</a:t>
            </a:r>
          </a:p>
          <a:p>
            <a:endParaRPr lang="en-US" sz="1200" b="1" u="sng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en-US" sz="2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Challenge 1</a:t>
            </a:r>
            <a:r>
              <a:rPr lang="en-US" sz="2600" dirty="0" smtClean="0"/>
              <a:t>: Maintain the </a:t>
            </a:r>
            <a:r>
              <a:rPr lang="en-US" sz="2600" dirty="0" smtClean="0">
                <a:solidFill>
                  <a:schemeClr val="accent2"/>
                </a:solidFill>
              </a:rPr>
              <a:t>integrity</a:t>
            </a:r>
            <a:r>
              <a:rPr lang="en-US" sz="2600" dirty="0" smtClean="0"/>
              <a:t> of OS’s view of memory</a:t>
            </a:r>
          </a:p>
          <a:p>
            <a:pPr lvl="1"/>
            <a:r>
              <a:rPr lang="en-US" sz="2200" u="sng" dirty="0" smtClean="0"/>
              <a:t>Approach 1</a:t>
            </a:r>
            <a:r>
              <a:rPr lang="en-US" sz="2200" dirty="0" smtClean="0"/>
              <a:t>: OS page table modification via hardware (</a:t>
            </a:r>
            <a:r>
              <a:rPr lang="en-US" sz="2200" dirty="0" smtClean="0">
                <a:solidFill>
                  <a:schemeClr val="accent2"/>
                </a:solidFill>
              </a:rPr>
              <a:t>unattractive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u="sng" dirty="0" smtClean="0"/>
              <a:t>Approach 2</a:t>
            </a:r>
            <a:r>
              <a:rPr lang="en-US" sz="2200" dirty="0" smtClean="0"/>
              <a:t>: Additional indirection by </a:t>
            </a:r>
            <a:r>
              <a:rPr lang="en-US" sz="2200" dirty="0" smtClean="0">
                <a:solidFill>
                  <a:schemeClr val="accent2"/>
                </a:solidFill>
              </a:rPr>
              <a:t>remapping table</a:t>
            </a:r>
          </a:p>
          <a:p>
            <a:pPr lvl="1"/>
            <a:endParaRPr lang="en-US" sz="2200" dirty="0">
              <a:solidFill>
                <a:schemeClr val="accent2"/>
              </a:solidFill>
            </a:endParaRPr>
          </a:p>
          <a:p>
            <a:pPr lvl="1"/>
            <a:endParaRPr lang="en-US" sz="22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600" b="1" dirty="0" smtClean="0"/>
              <a:t>Remapping Table (2GB Stacked DRAM/2KB Segment)</a:t>
            </a:r>
          </a:p>
          <a:p>
            <a:pPr lvl="1"/>
            <a:r>
              <a:rPr lang="en-US" u="sng" dirty="0" smtClean="0">
                <a:solidFill>
                  <a:schemeClr val="accent2"/>
                </a:solidFill>
              </a:rPr>
              <a:t>Size</a:t>
            </a:r>
            <a:r>
              <a:rPr lang="en-US" dirty="0" smtClean="0"/>
              <a:t>: tens of MBs</a:t>
            </a:r>
          </a:p>
          <a:p>
            <a:pPr lvl="1"/>
            <a:r>
              <a:rPr lang="en-US" u="sng" dirty="0" smtClean="0">
                <a:solidFill>
                  <a:schemeClr val="accent2"/>
                </a:solidFill>
              </a:rPr>
              <a:t>Latency</a:t>
            </a:r>
            <a:r>
              <a:rPr lang="en-US" dirty="0" smtClean="0"/>
              <a:t>: tens of cycles </a:t>
            </a:r>
            <a:endParaRPr lang="en-US" dirty="0" smtClean="0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55600" y="3034312"/>
            <a:ext cx="8331200" cy="3628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58599" y="3803982"/>
            <a:ext cx="2486464" cy="644087"/>
          </a:xfrm>
          <a:prstGeom prst="roundRect">
            <a:avLst/>
          </a:prstGeom>
          <a:solidFill>
            <a:schemeClr val="bg1"/>
          </a:solidFill>
          <a:ln w="28575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accent2"/>
                </a:solidFill>
                <a:latin typeface="Calibri" pitchFamily="34" charset="0"/>
              </a:rPr>
              <a:t>Page Table </a:t>
            </a:r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Physical Address</a:t>
            </a:r>
            <a:r>
              <a:rPr lang="en-US" sz="2200" b="1" dirty="0" smtClean="0">
                <a:solidFill>
                  <a:schemeClr val="accent2"/>
                </a:solidFill>
                <a:latin typeface="Calibri" pitchFamily="34" charset="0"/>
              </a:rPr>
              <a:t> (PTPA)</a:t>
            </a:r>
            <a:endParaRPr lang="en-US" sz="22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64752" y="3803980"/>
            <a:ext cx="1993045" cy="644087"/>
          </a:xfrm>
          <a:prstGeom prst="roundRect">
            <a:avLst/>
          </a:prstGeom>
          <a:solidFill>
            <a:schemeClr val="bg1"/>
          </a:solidFill>
          <a:ln w="28575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accent2"/>
                </a:solidFill>
                <a:latin typeface="Calibri" pitchFamily="34" charset="0"/>
              </a:rPr>
              <a:t>DRAM </a:t>
            </a:r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Physical Address </a:t>
            </a:r>
            <a:r>
              <a:rPr lang="en-US" sz="2200" b="1" dirty="0" smtClean="0">
                <a:solidFill>
                  <a:schemeClr val="accent2"/>
                </a:solidFill>
                <a:latin typeface="Calibri" pitchFamily="34" charset="0"/>
              </a:rPr>
              <a:t>(DPA)</a:t>
            </a:r>
            <a:endParaRPr lang="en-US" sz="22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362769" y="3803980"/>
            <a:ext cx="2384277" cy="64408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  <a:latin typeface="Calibri" pitchFamily="34" charset="0"/>
              </a:rPr>
              <a:t>PA Remapping</a:t>
            </a:r>
            <a:endParaRPr lang="en-US" sz="28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cxnSp>
        <p:nvCxnSpPr>
          <p:cNvPr id="12" name="Straight Arrow Connector 11"/>
          <p:cNvCxnSpPr>
            <a:stCxn id="8" idx="3"/>
            <a:endCxn id="10" idx="1"/>
          </p:cNvCxnSpPr>
          <p:nvPr/>
        </p:nvCxnSpPr>
        <p:spPr>
          <a:xfrm flipV="1">
            <a:off x="3045063" y="4126024"/>
            <a:ext cx="317706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3"/>
            <a:endCxn id="9" idx="1"/>
          </p:cNvCxnSpPr>
          <p:nvPr/>
        </p:nvCxnSpPr>
        <p:spPr>
          <a:xfrm>
            <a:off x="5747046" y="4126024"/>
            <a:ext cx="31770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ular Callout 21"/>
          <p:cNvSpPr/>
          <p:nvPr/>
        </p:nvSpPr>
        <p:spPr>
          <a:xfrm>
            <a:off x="5076200" y="5326478"/>
            <a:ext cx="3546505" cy="386190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Where to architect this? </a:t>
            </a:r>
            <a:r>
              <a:rPr lang="en-US" sz="24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2400" dirty="0" smtClean="0">
              <a:latin typeface="Calibri" panose="020F0502020204030204" pitchFamily="34" charset="0"/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3708874" y="5825539"/>
            <a:ext cx="4913831" cy="386190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Added to </a:t>
            </a:r>
            <a:r>
              <a:rPr lang="en-US" sz="24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every</a:t>
            </a:r>
            <a:r>
              <a:rPr lang="en-US" sz="2400" dirty="0" smtClean="0">
                <a:latin typeface="Calibri" panose="020F0502020204030204" pitchFamily="34" charset="0"/>
              </a:rPr>
              <a:t> memory request </a:t>
            </a:r>
            <a:r>
              <a:rPr lang="en-US" sz="24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 </a:t>
            </a:r>
            <a:endParaRPr lang="en-US" sz="2400" dirty="0" smtClean="0">
              <a:latin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6274" y="1176097"/>
            <a:ext cx="8891452" cy="364239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28600" y="3032291"/>
            <a:ext cx="8627644" cy="131763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Our Approach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Two-Level Indirection with Remapping Cache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5747046" y="4560938"/>
            <a:ext cx="3109198" cy="368113"/>
          </a:xfrm>
          <a:prstGeom prst="wedgeRoundRectCallou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Remapping granularity!</a:t>
            </a:r>
            <a:endParaRPr lang="en-US" sz="22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8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29738"/>
    </mc:Choice>
    <mc:Fallback xmlns="">
      <p:transition advTm="1297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22" grpId="0" animBg="1"/>
      <p:bldP spid="23" grpId="0" animBg="1"/>
      <p:bldP spid="15" grpId="0" animBg="1"/>
      <p:bldP spid="1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of HW-Managed </a:t>
            </a:r>
            <a:r>
              <a:rPr lang="en-US" dirty="0" err="1" smtClean="0"/>
              <a:t>PoM</a:t>
            </a:r>
            <a:r>
              <a:rPr lang="en-US" dirty="0" smtClean="0"/>
              <a:t> (2)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</a:rPr>
              <a:t>Efficient Memory Activity Tracking/Replacement</a:t>
            </a:r>
            <a:endParaRPr lang="en-US" sz="2400" dirty="0">
              <a:ln w="9000" cmpd="sng">
                <a:solidFill>
                  <a:schemeClr val="accent2"/>
                </a:solidFill>
                <a:prstDash val="solid"/>
              </a:ln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Challenge 2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Provide efficient memory-usage monitoring/replacement mechanisms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Activity Tracking Structure (8GB total memory/4KB page)</a:t>
            </a:r>
          </a:p>
          <a:p>
            <a:pPr lvl="1"/>
            <a:r>
              <a:rPr lang="en-US" dirty="0" smtClean="0"/>
              <a:t>Track as many as 2M entries</a:t>
            </a:r>
          </a:p>
          <a:p>
            <a:pPr lvl="1"/>
            <a:r>
              <a:rPr lang="en-US" dirty="0" smtClean="0"/>
              <a:t>Compare/sort counters (non-trivial)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184678" y="4079811"/>
            <a:ext cx="2155372" cy="35504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Memory Pages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355051" y="2758088"/>
            <a:ext cx="3801991" cy="1199401"/>
            <a:chOff x="1657793" y="3603342"/>
            <a:chExt cx="1458195" cy="548642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657793" y="3603342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P1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023786" y="3603342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P2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657793" y="3740501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P5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023786" y="3740501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P6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384467" y="3603342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P3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750227" y="3603342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P4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384467" y="3740501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P7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750227" y="3740501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P8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1657793" y="3877661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P9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023553" y="3877661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P10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1657793" y="4014821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P13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023553" y="4014821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P14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384234" y="3877661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P11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750228" y="3877661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P12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384234" y="4014824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P15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750228" y="4014820"/>
              <a:ext cx="365760" cy="137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228600" tIns="45714" rIns="228600" bIns="45714" rtlCol="0" anchor="ctr"/>
            <a:lstStyle/>
            <a:p>
              <a:pPr marL="1588" indent="-1588" algn="ctr" defTabSz="913183"/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P16</a:t>
              </a:r>
            </a:p>
          </p:txBody>
        </p:sp>
      </p:grpSp>
      <p:sp>
        <p:nvSpPr>
          <p:cNvPr id="58" name="Rounded Rectangle 57"/>
          <p:cNvSpPr/>
          <p:nvPr/>
        </p:nvSpPr>
        <p:spPr>
          <a:xfrm>
            <a:off x="5661250" y="4079810"/>
            <a:ext cx="2155372" cy="35504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</a:rPr>
              <a:t>Counters</a:t>
            </a:r>
            <a:endParaRPr lang="en-US" sz="20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4771803" y="2758087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5724849" y="2758087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4771803" y="3057936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5726066" y="3057936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6666479" y="2758087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7620135" y="2758087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6663272" y="3055281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7620135" y="3057936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4771803" y="3357786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5725459" y="3357786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4771803" y="3657635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5725459" y="3657635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6665872" y="3357786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7620137" y="3357786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6665872" y="3657635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7620135" y="3657635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0</a:t>
            </a:r>
          </a:p>
        </p:txBody>
      </p:sp>
      <p:sp>
        <p:nvSpPr>
          <p:cNvPr id="101" name="Rectangle 100"/>
          <p:cNvSpPr/>
          <p:nvPr/>
        </p:nvSpPr>
        <p:spPr bwMode="auto">
          <a:xfrm>
            <a:off x="4771196" y="2758086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1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5723632" y="3057935"/>
            <a:ext cx="939837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1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616952" y="3054884"/>
            <a:ext cx="951861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1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5723023" y="3057934"/>
            <a:ext cx="939059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2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6664887" y="3657634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1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4772788" y="3359162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7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4769367" y="2758085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87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9106" y="2758085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42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663272" y="2758085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27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613784" y="2758085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97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4769367" y="3055281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4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5719106" y="3055281"/>
            <a:ext cx="94854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8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87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7614682" y="3055281"/>
            <a:ext cx="951861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124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4769367" y="3356403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483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5719106" y="3356403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63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6663272" y="3356403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72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613784" y="3356403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38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4769367" y="3659631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56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9106" y="3659631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7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663272" y="3659631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628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613784" y="3659631"/>
            <a:ext cx="953656" cy="2998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28600" tIns="45714" rIns="228600" bIns="45714" rtlCol="0" anchor="ctr"/>
          <a:lstStyle/>
          <a:p>
            <a:pPr marL="1588" indent="-1588" algn="ctr" defTabSz="913183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2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26274" y="1181165"/>
            <a:ext cx="8891452" cy="3666247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>
            <a:off x="219299" y="2973603"/>
            <a:ext cx="8627644" cy="131763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Our Approach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Competing Counter-Based Tracking and Replacement</a:t>
            </a:r>
          </a:p>
        </p:txBody>
      </p:sp>
      <p:sp>
        <p:nvSpPr>
          <p:cNvPr id="64" name="Rounded Rectangular Callout 63"/>
          <p:cNvSpPr/>
          <p:nvPr/>
        </p:nvSpPr>
        <p:spPr>
          <a:xfrm>
            <a:off x="5020833" y="5179275"/>
            <a:ext cx="3665967" cy="386190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MBs of storage for counters</a:t>
            </a:r>
          </a:p>
        </p:txBody>
      </p:sp>
      <p:sp>
        <p:nvSpPr>
          <p:cNvPr id="65" name="Rounded Rectangular Callout 64"/>
          <p:cNvSpPr/>
          <p:nvPr/>
        </p:nvSpPr>
        <p:spPr>
          <a:xfrm>
            <a:off x="5451153" y="5641665"/>
            <a:ext cx="3224214" cy="386190"/>
          </a:xfrm>
          <a:prstGeom prst="wedgeRoundRectCallout">
            <a:avLst>
              <a:gd name="adj1" fmla="val -21309"/>
              <a:gd name="adj2" fmla="val 48020"/>
              <a:gd name="adj3" fmla="val 1666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u</a:t>
            </a:r>
            <a:r>
              <a:rPr lang="en-US" sz="2400" dirty="0" smtClean="0">
                <a:latin typeface="Calibri" panose="020F0502020204030204" pitchFamily="34" charset="0"/>
              </a:rPr>
              <a:t>nresponsive decision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50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5387"/>
    </mc:Choice>
    <mc:Fallback xmlns="">
      <p:transition advTm="953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1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 tmFilter="0, 0; .2, .5; .8, .5; 1, 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250" autoRev="1" fill="hold"/>
                                        <p:tgtEl>
                                          <p:spTgt spid="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2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 tmFilter="0, 0; .2, .5; .8, .5; 1, 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250" autoRev="1" fill="hold"/>
                                        <p:tgtEl>
                                          <p:spTgt spid="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9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 tmFilter="0, 0; .2, .5; .8, .5; 1, 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250" autoRev="1" fill="hold"/>
                                        <p:tgtEl>
                                          <p:spTgt spid="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9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 tmFilter="0, 0; .2, .5; .8, .5; 1, 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250" autoRev="1" fill="hold"/>
                                        <p:tgtEl>
                                          <p:spTgt spid="9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 tmFilter="0, 0; .2, .5; .8, .5; 1, 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250" autoRev="1" fill="hold"/>
                                        <p:tgtEl>
                                          <p:spTgt spid="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 tmFilter="0, 0; .2, .5; .8, .5; 1, 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8" dur="250" autoRev="1" fill="hold"/>
                                        <p:tgtEl>
                                          <p:spTgt spid="1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1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 tmFilter="0, 0; .2, .5; .8, .5; 1, 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250" autoRev="1" fill="hold"/>
                                        <p:tgtEl>
                                          <p:spTgt spid="1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1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10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4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8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indefinite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2" dur="indefinite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indefinite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6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85" grpId="0" animBg="1"/>
      <p:bldP spid="85" grpId="1" animBg="1"/>
      <p:bldP spid="85" grpId="2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8" grpId="2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2" grpId="2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99" grpId="2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2" grpId="2" animBg="1"/>
      <p:bldP spid="103" grpId="0" animBg="1"/>
      <p:bldP spid="103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2" grpId="0" animBg="1"/>
      <p:bldP spid="61" grpId="0" animBg="1"/>
      <p:bldP spid="64" grpId="0" animBg="1"/>
      <p:bldP spid="6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8|19.5|7|17.3|11.6|6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3|10.4|8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16.2|10.3|23.6|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|22.8|6.3|2.5|5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9|11|31.1|64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1|9.3|10.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7|9.5|30.8|29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16|29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3.7|7.9|8.4|15.7|7.9|4.3|8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9.4|14.3|14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9|3.7|1.7|5.9|18.5|12.8|18.6|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4|6.7|0.6|0.3|0.5|0.6|7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27.5|14.2|12.7|12|18.4|1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5|0.9|13.4|14.5|3.6|29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2.3|17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|6|9.7|4.5|11|4.5|12.8|3.1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parch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ustom 3">
      <a:majorFont>
        <a:latin typeface="Tahoma"/>
        <a:ea typeface="돋움"/>
        <a:cs typeface=""/>
      </a:majorFont>
      <a:minorFont>
        <a:latin typeface="Tahoma"/>
        <a:ea typeface="맑은 고딕"/>
        <a:cs typeface="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arch" id="{0B585A9E-B362-46C0-84B3-7D4DB2710985}" vid="{B2D5F7BE-D74C-4FFA-856E-A3E60104E91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42698</TotalTime>
  <Words>1271</Words>
  <Application>Microsoft Office PowerPoint</Application>
  <PresentationFormat>On-screen Show (4:3)</PresentationFormat>
  <Paragraphs>540</Paragraphs>
  <Slides>24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맑은 고딕</vt:lpstr>
      <vt:lpstr>Arial</vt:lpstr>
      <vt:lpstr>Calibri</vt:lpstr>
      <vt:lpstr>Tahoma</vt:lpstr>
      <vt:lpstr>Wingdings</vt:lpstr>
      <vt:lpstr>Wingdings 2</vt:lpstr>
      <vt:lpstr>Wingdings 3</vt:lpstr>
      <vt:lpstr>HDOfficeLightV0</vt:lpstr>
      <vt:lpstr>hparch</vt:lpstr>
      <vt:lpstr>Transparent Hardware Management of  Stacked DRAM as Part of Memory </vt:lpstr>
      <vt:lpstr>Heterogeneous Memory System</vt:lpstr>
      <vt:lpstr>Stacked DRAM as PoM</vt:lpstr>
      <vt:lpstr>Stacked DRAM as PoM</vt:lpstr>
      <vt:lpstr>Stacked DRAM as PoM</vt:lpstr>
      <vt:lpstr>Outline</vt:lpstr>
      <vt:lpstr>Hardware-Managed PoM</vt:lpstr>
      <vt:lpstr>Challenges of HW-Managed PoM (1) Hardware-Managed Indirection</vt:lpstr>
      <vt:lpstr>Challenges of HW-Managed PoM (2) Efficient Memory Activity Tracking/Replacement</vt:lpstr>
      <vt:lpstr>Hardware-Managed PoM</vt:lpstr>
      <vt:lpstr>A Practical PoM Architecture</vt:lpstr>
      <vt:lpstr>A Practical PoM Architecture</vt:lpstr>
      <vt:lpstr>Segment-Restricted Remapping</vt:lpstr>
      <vt:lpstr>Segment-Restricted Remapping</vt:lpstr>
      <vt:lpstr>Hardware-Managed PoM</vt:lpstr>
      <vt:lpstr>Competing Counter</vt:lpstr>
      <vt:lpstr>Competing Counter</vt:lpstr>
      <vt:lpstr>More discussions in the paper!</vt:lpstr>
      <vt:lpstr>PowerPoint Presentation</vt:lpstr>
      <vt:lpstr>Methodology</vt:lpstr>
      <vt:lpstr>Performance</vt:lpstr>
      <vt:lpstr>SRC: Address Translation Breakdown</vt:lpstr>
      <vt:lpstr>PowerPoint Presentation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Transparent Management of Stacked Memory as Part-of-Memory</dc:title>
  <dc:creator>Jaewoong Sim</dc:creator>
  <cp:lastModifiedBy>Jaewoong Sim</cp:lastModifiedBy>
  <cp:revision>533</cp:revision>
  <cp:lastPrinted>2014-12-09T18:12:05Z</cp:lastPrinted>
  <dcterms:created xsi:type="dcterms:W3CDTF">2014-12-01T21:07:44Z</dcterms:created>
  <dcterms:modified xsi:type="dcterms:W3CDTF">2015-01-22T05:11:48Z</dcterms:modified>
</cp:coreProperties>
</file>