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58" r:id="rId4"/>
    <p:sldId id="259" r:id="rId5"/>
    <p:sldId id="260" r:id="rId6"/>
    <p:sldId id="292" r:id="rId7"/>
    <p:sldId id="267" r:id="rId8"/>
    <p:sldId id="296" r:id="rId9"/>
    <p:sldId id="268" r:id="rId10"/>
    <p:sldId id="261" r:id="rId11"/>
    <p:sldId id="262" r:id="rId12"/>
    <p:sldId id="263" r:id="rId13"/>
    <p:sldId id="264" r:id="rId14"/>
    <p:sldId id="265" r:id="rId15"/>
    <p:sldId id="269" r:id="rId16"/>
    <p:sldId id="271" r:id="rId17"/>
    <p:sldId id="280" r:id="rId18"/>
    <p:sldId id="281" r:id="rId19"/>
    <p:sldId id="275" r:id="rId20"/>
    <p:sldId id="294" r:id="rId21"/>
    <p:sldId id="283" r:id="rId22"/>
    <p:sldId id="295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3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ware-host\Shared%20Folders\User\jaewoong\MICRO12_NEW\RESULTS\MICRO12_FINAL_HMP_MOTIVE\CPU+DRC_DRAM_TAGS_WB_2048\mcf_libquantum_milc_leslie3d@ref\new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bluetopaz\Dropbox\Documents\Conferences\MICRO45\NewDRC\Final\MICRO45-NewDR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bluetopaz\Dropbox\Documents\Conferences\MICRO45\NewDRC\Final\MICRO45-NewDR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bluetopaz\Dropbox\Documents\Conferences\MICRO45\NewDRC\Final\MICRO45-NewDR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">
              <a:solidFill>
                <a:sysClr val="windowText" lastClr="000000"/>
              </a:solidFill>
            </a:ln>
          </c:spPr>
          <c:marker>
            <c:symbol val="diamond"/>
            <c:size val="5"/>
            <c:spPr>
              <a:solidFill>
                <a:srgbClr val="AA2B1E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</a:ln>
            </c:spPr>
          </c:marker>
          <c:val>
            <c:numRef>
              <c:f>new!$A$2:$A$205</c:f>
              <c:numCache>
                <c:formatCode>General</c:formatCode>
                <c:ptCount val="2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9</c:v>
                </c:pt>
                <c:pt idx="13">
                  <c:v>9</c:v>
                </c:pt>
                <c:pt idx="14">
                  <c:v>10</c:v>
                </c:pt>
                <c:pt idx="15">
                  <c:v>13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19</c:v>
                </c:pt>
                <c:pt idx="24">
                  <c:v>21</c:v>
                </c:pt>
                <c:pt idx="25">
                  <c:v>21</c:v>
                </c:pt>
                <c:pt idx="26">
                  <c:v>26</c:v>
                </c:pt>
                <c:pt idx="27">
                  <c:v>26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27</c:v>
                </c:pt>
                <c:pt idx="32">
                  <c:v>28</c:v>
                </c:pt>
                <c:pt idx="33">
                  <c:v>29</c:v>
                </c:pt>
                <c:pt idx="34">
                  <c:v>32</c:v>
                </c:pt>
                <c:pt idx="35">
                  <c:v>35</c:v>
                </c:pt>
                <c:pt idx="36">
                  <c:v>35</c:v>
                </c:pt>
                <c:pt idx="37">
                  <c:v>35</c:v>
                </c:pt>
                <c:pt idx="38">
                  <c:v>35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39</c:v>
                </c:pt>
                <c:pt idx="43">
                  <c:v>39</c:v>
                </c:pt>
                <c:pt idx="44">
                  <c:v>39</c:v>
                </c:pt>
                <c:pt idx="45">
                  <c:v>41</c:v>
                </c:pt>
                <c:pt idx="46">
                  <c:v>42</c:v>
                </c:pt>
                <c:pt idx="47">
                  <c:v>45</c:v>
                </c:pt>
                <c:pt idx="48">
                  <c:v>46</c:v>
                </c:pt>
                <c:pt idx="49">
                  <c:v>47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53</c:v>
                </c:pt>
                <c:pt idx="56">
                  <c:v>54</c:v>
                </c:pt>
                <c:pt idx="57">
                  <c:v>54</c:v>
                </c:pt>
                <c:pt idx="58">
                  <c:v>55</c:v>
                </c:pt>
                <c:pt idx="59">
                  <c:v>58</c:v>
                </c:pt>
                <c:pt idx="60">
                  <c:v>58</c:v>
                </c:pt>
                <c:pt idx="61">
                  <c:v>58</c:v>
                </c:pt>
                <c:pt idx="62">
                  <c:v>58</c:v>
                </c:pt>
                <c:pt idx="63">
                  <c:v>59</c:v>
                </c:pt>
                <c:pt idx="64">
                  <c:v>58</c:v>
                </c:pt>
                <c:pt idx="65">
                  <c:v>58</c:v>
                </c:pt>
                <c:pt idx="66">
                  <c:v>58</c:v>
                </c:pt>
                <c:pt idx="67">
                  <c:v>58</c:v>
                </c:pt>
                <c:pt idx="68">
                  <c:v>58</c:v>
                </c:pt>
                <c:pt idx="69">
                  <c:v>58</c:v>
                </c:pt>
                <c:pt idx="70">
                  <c:v>58</c:v>
                </c:pt>
                <c:pt idx="71">
                  <c:v>58</c:v>
                </c:pt>
                <c:pt idx="72">
                  <c:v>58</c:v>
                </c:pt>
                <c:pt idx="73">
                  <c:v>58</c:v>
                </c:pt>
                <c:pt idx="74">
                  <c:v>58</c:v>
                </c:pt>
                <c:pt idx="75">
                  <c:v>58</c:v>
                </c:pt>
                <c:pt idx="76">
                  <c:v>58</c:v>
                </c:pt>
                <c:pt idx="77">
                  <c:v>58</c:v>
                </c:pt>
                <c:pt idx="78">
                  <c:v>58</c:v>
                </c:pt>
                <c:pt idx="79">
                  <c:v>58</c:v>
                </c:pt>
                <c:pt idx="80">
                  <c:v>58</c:v>
                </c:pt>
                <c:pt idx="81">
                  <c:v>58</c:v>
                </c:pt>
                <c:pt idx="82">
                  <c:v>58</c:v>
                </c:pt>
                <c:pt idx="83">
                  <c:v>58</c:v>
                </c:pt>
                <c:pt idx="84">
                  <c:v>58</c:v>
                </c:pt>
                <c:pt idx="85">
                  <c:v>58</c:v>
                </c:pt>
                <c:pt idx="86">
                  <c:v>58</c:v>
                </c:pt>
                <c:pt idx="87">
                  <c:v>58</c:v>
                </c:pt>
                <c:pt idx="88">
                  <c:v>58</c:v>
                </c:pt>
                <c:pt idx="89">
                  <c:v>58</c:v>
                </c:pt>
                <c:pt idx="90">
                  <c:v>58</c:v>
                </c:pt>
                <c:pt idx="91">
                  <c:v>59</c:v>
                </c:pt>
                <c:pt idx="92">
                  <c:v>60</c:v>
                </c:pt>
                <c:pt idx="93">
                  <c:v>61</c:v>
                </c:pt>
                <c:pt idx="94">
                  <c:v>61</c:v>
                </c:pt>
                <c:pt idx="95">
                  <c:v>61</c:v>
                </c:pt>
                <c:pt idx="96">
                  <c:v>61</c:v>
                </c:pt>
                <c:pt idx="97">
                  <c:v>61</c:v>
                </c:pt>
                <c:pt idx="98">
                  <c:v>61</c:v>
                </c:pt>
                <c:pt idx="99">
                  <c:v>61</c:v>
                </c:pt>
                <c:pt idx="100">
                  <c:v>61</c:v>
                </c:pt>
                <c:pt idx="101">
                  <c:v>61</c:v>
                </c:pt>
                <c:pt idx="102">
                  <c:v>61</c:v>
                </c:pt>
                <c:pt idx="103">
                  <c:v>61</c:v>
                </c:pt>
                <c:pt idx="104">
                  <c:v>61</c:v>
                </c:pt>
                <c:pt idx="105">
                  <c:v>61</c:v>
                </c:pt>
                <c:pt idx="106">
                  <c:v>61</c:v>
                </c:pt>
                <c:pt idx="107">
                  <c:v>61</c:v>
                </c:pt>
                <c:pt idx="108">
                  <c:v>61</c:v>
                </c:pt>
                <c:pt idx="109">
                  <c:v>61</c:v>
                </c:pt>
                <c:pt idx="110">
                  <c:v>61</c:v>
                </c:pt>
                <c:pt idx="111">
                  <c:v>61</c:v>
                </c:pt>
                <c:pt idx="112">
                  <c:v>61</c:v>
                </c:pt>
                <c:pt idx="113">
                  <c:v>61</c:v>
                </c:pt>
                <c:pt idx="114">
                  <c:v>61</c:v>
                </c:pt>
                <c:pt idx="115">
                  <c:v>61</c:v>
                </c:pt>
                <c:pt idx="116">
                  <c:v>61</c:v>
                </c:pt>
                <c:pt idx="117">
                  <c:v>61</c:v>
                </c:pt>
                <c:pt idx="118">
                  <c:v>61</c:v>
                </c:pt>
                <c:pt idx="119">
                  <c:v>61</c:v>
                </c:pt>
                <c:pt idx="120">
                  <c:v>61</c:v>
                </c:pt>
                <c:pt idx="121">
                  <c:v>61</c:v>
                </c:pt>
                <c:pt idx="122">
                  <c:v>61</c:v>
                </c:pt>
                <c:pt idx="123">
                  <c:v>62</c:v>
                </c:pt>
                <c:pt idx="124">
                  <c:v>62</c:v>
                </c:pt>
                <c:pt idx="125">
                  <c:v>64</c:v>
                </c:pt>
                <c:pt idx="126">
                  <c:v>64</c:v>
                </c:pt>
                <c:pt idx="127">
                  <c:v>64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8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14</c:v>
                </c:pt>
                <c:pt idx="147">
                  <c:v>19</c:v>
                </c:pt>
                <c:pt idx="148">
                  <c:v>19</c:v>
                </c:pt>
                <c:pt idx="149">
                  <c:v>19</c:v>
                </c:pt>
                <c:pt idx="150">
                  <c:v>19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22</c:v>
                </c:pt>
                <c:pt idx="155">
                  <c:v>22</c:v>
                </c:pt>
                <c:pt idx="156">
                  <c:v>22</c:v>
                </c:pt>
                <c:pt idx="157">
                  <c:v>26</c:v>
                </c:pt>
                <c:pt idx="158">
                  <c:v>26</c:v>
                </c:pt>
                <c:pt idx="159">
                  <c:v>26</c:v>
                </c:pt>
                <c:pt idx="160">
                  <c:v>27</c:v>
                </c:pt>
                <c:pt idx="161">
                  <c:v>27</c:v>
                </c:pt>
                <c:pt idx="162">
                  <c:v>29</c:v>
                </c:pt>
                <c:pt idx="163">
                  <c:v>35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35</c:v>
                </c:pt>
                <c:pt idx="168">
                  <c:v>35</c:v>
                </c:pt>
                <c:pt idx="169">
                  <c:v>35</c:v>
                </c:pt>
                <c:pt idx="170">
                  <c:v>37</c:v>
                </c:pt>
                <c:pt idx="171">
                  <c:v>41</c:v>
                </c:pt>
                <c:pt idx="172">
                  <c:v>42</c:v>
                </c:pt>
                <c:pt idx="173">
                  <c:v>42</c:v>
                </c:pt>
                <c:pt idx="174">
                  <c:v>42</c:v>
                </c:pt>
                <c:pt idx="175">
                  <c:v>42</c:v>
                </c:pt>
                <c:pt idx="176">
                  <c:v>42</c:v>
                </c:pt>
                <c:pt idx="177">
                  <c:v>43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54</c:v>
                </c:pt>
                <c:pt idx="186">
                  <c:v>56</c:v>
                </c:pt>
                <c:pt idx="187">
                  <c:v>56</c:v>
                </c:pt>
                <c:pt idx="188">
                  <c:v>56</c:v>
                </c:pt>
                <c:pt idx="189">
                  <c:v>56</c:v>
                </c:pt>
                <c:pt idx="190">
                  <c:v>57</c:v>
                </c:pt>
                <c:pt idx="191">
                  <c:v>58</c:v>
                </c:pt>
                <c:pt idx="192">
                  <c:v>58</c:v>
                </c:pt>
                <c:pt idx="193">
                  <c:v>58</c:v>
                </c:pt>
                <c:pt idx="194">
                  <c:v>58</c:v>
                </c:pt>
                <c:pt idx="195">
                  <c:v>58</c:v>
                </c:pt>
                <c:pt idx="196">
                  <c:v>58</c:v>
                </c:pt>
                <c:pt idx="197">
                  <c:v>58</c:v>
                </c:pt>
                <c:pt idx="198">
                  <c:v>58</c:v>
                </c:pt>
                <c:pt idx="199">
                  <c:v>58</c:v>
                </c:pt>
                <c:pt idx="200">
                  <c:v>58</c:v>
                </c:pt>
                <c:pt idx="201">
                  <c:v>58</c:v>
                </c:pt>
                <c:pt idx="202">
                  <c:v>58</c:v>
                </c:pt>
                <c:pt idx="203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73888"/>
        <c:axId val="97047616"/>
      </c:lineChart>
      <c:catAx>
        <c:axId val="11037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#Accesses to the page</a:t>
                </a:r>
              </a:p>
            </c:rich>
          </c:tx>
          <c:layout>
            <c:manualLayout>
              <c:xMode val="edge"/>
              <c:yMode val="edge"/>
              <c:x val="0.41470513088518801"/>
              <c:y val="0.82561255210745699"/>
            </c:manualLayout>
          </c:layout>
          <c:overlay val="0"/>
        </c:title>
        <c:majorTickMark val="out"/>
        <c:minorTickMark val="none"/>
        <c:tickLblPos val="nextTo"/>
        <c:crossAx val="97047616"/>
        <c:crosses val="autoZero"/>
        <c:auto val="1"/>
        <c:lblAlgn val="ctr"/>
        <c:lblOffset val="100"/>
        <c:noMultiLvlLbl val="0"/>
      </c:catAx>
      <c:valAx>
        <c:axId val="97047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#Lines installed </a:t>
                </a:r>
                <a:r>
                  <a:rPr lang="en-US" dirty="0" smtClean="0"/>
                  <a:t>in </a:t>
                </a:r>
                <a:r>
                  <a:rPr lang="en-US" dirty="0"/>
                  <a:t>the </a:t>
                </a:r>
                <a:r>
                  <a:rPr lang="en-US" dirty="0" smtClean="0"/>
                  <a:t>cache for</a:t>
                </a:r>
                <a:r>
                  <a:rPr lang="en-US" baseline="0" dirty="0" smtClean="0"/>
                  <a:t> a 4KB page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6025496812898398E-3"/>
              <c:y val="3.25775098425196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03738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1809642215799"/>
          <c:y val="8.2582582582582595E-2"/>
          <c:w val="0.80209893171248303"/>
          <c:h val="0.68060916249105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Performance!$A$13</c:f>
              <c:strCache>
                <c:ptCount val="1"/>
                <c:pt idx="0">
                  <c:v>MM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Performance!$B$12:$L$12</c:f>
              <c:strCache>
                <c:ptCount val="11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  <c:pt idx="10">
                  <c:v>AVG.</c:v>
                </c:pt>
              </c:strCache>
            </c:strRef>
          </c:cat>
          <c:val>
            <c:numRef>
              <c:f>Performance!$B$13:$L$13</c:f>
              <c:numCache>
                <c:formatCode>General</c:formatCode>
                <c:ptCount val="11"/>
                <c:pt idx="0">
                  <c:v>1.115924708694352</c:v>
                </c:pt>
                <c:pt idx="1">
                  <c:v>1.283677482792527</c:v>
                </c:pt>
                <c:pt idx="2">
                  <c:v>0.97674418604651203</c:v>
                </c:pt>
                <c:pt idx="3">
                  <c:v>1.1472636815920401</c:v>
                </c:pt>
                <c:pt idx="4">
                  <c:v>1.0930699698694339</c:v>
                </c:pt>
                <c:pt idx="5">
                  <c:v>0.94482331060136404</c:v>
                </c:pt>
                <c:pt idx="6">
                  <c:v>1.006964229186452</c:v>
                </c:pt>
                <c:pt idx="7">
                  <c:v>0.94940267041461701</c:v>
                </c:pt>
                <c:pt idx="8">
                  <c:v>0.98536585365853702</c:v>
                </c:pt>
                <c:pt idx="9">
                  <c:v>1.030479452054794</c:v>
                </c:pt>
                <c:pt idx="10">
                  <c:v>1.048729488211428</c:v>
                </c:pt>
              </c:numCache>
            </c:numRef>
          </c:val>
        </c:ser>
        <c:ser>
          <c:idx val="1"/>
          <c:order val="1"/>
          <c:tx>
            <c:strRef>
              <c:f>Performance!$A$14</c:f>
              <c:strCache>
                <c:ptCount val="1"/>
                <c:pt idx="0">
                  <c:v>HMP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Performance!$B$12:$L$12</c:f>
              <c:strCache>
                <c:ptCount val="11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  <c:pt idx="10">
                  <c:v>AVG.</c:v>
                </c:pt>
              </c:strCache>
            </c:strRef>
          </c:cat>
          <c:val>
            <c:numRef>
              <c:f>Performance!$B$14:$L$14</c:f>
              <c:numCache>
                <c:formatCode>General</c:formatCode>
                <c:ptCount val="11"/>
                <c:pt idx="0">
                  <c:v>1.1311622348371679</c:v>
                </c:pt>
                <c:pt idx="1">
                  <c:v>1.26794493608653</c:v>
                </c:pt>
                <c:pt idx="2">
                  <c:v>0.96226415094339601</c:v>
                </c:pt>
                <c:pt idx="3">
                  <c:v>1.046434494195688</c:v>
                </c:pt>
                <c:pt idx="4">
                  <c:v>1.009708737864077</c:v>
                </c:pt>
                <c:pt idx="5">
                  <c:v>0.85585864848109094</c:v>
                </c:pt>
                <c:pt idx="6">
                  <c:v>0.96232985121874004</c:v>
                </c:pt>
                <c:pt idx="7">
                  <c:v>0.83415319747013394</c:v>
                </c:pt>
                <c:pt idx="8">
                  <c:v>0.88065040650406501</c:v>
                </c:pt>
                <c:pt idx="9">
                  <c:v>0.99075342465753402</c:v>
                </c:pt>
                <c:pt idx="10">
                  <c:v>0.98663580085342295</c:v>
                </c:pt>
              </c:numCache>
            </c:numRef>
          </c:val>
        </c:ser>
        <c:ser>
          <c:idx val="2"/>
          <c:order val="2"/>
          <c:tx>
            <c:strRef>
              <c:f>Performance!$A$15</c:f>
              <c:strCache>
                <c:ptCount val="1"/>
                <c:pt idx="0">
                  <c:v>HMP + DiRT</c:v>
                </c:pt>
              </c:strCache>
            </c:strRef>
          </c:tx>
          <c:spPr>
            <a:solidFill>
              <a:schemeClr val="bg2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Performance!$B$12:$L$12</c:f>
              <c:strCache>
                <c:ptCount val="11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  <c:pt idx="10">
                  <c:v>AVG.</c:v>
                </c:pt>
              </c:strCache>
            </c:strRef>
          </c:cat>
          <c:val>
            <c:numRef>
              <c:f>Performance!$B$15:$L$15</c:f>
              <c:numCache>
                <c:formatCode>General</c:formatCode>
                <c:ptCount val="11"/>
                <c:pt idx="0">
                  <c:v>1.2315506423662981</c:v>
                </c:pt>
                <c:pt idx="1">
                  <c:v>1.366273352999017</c:v>
                </c:pt>
                <c:pt idx="2">
                  <c:v>1.043001316366827</c:v>
                </c:pt>
                <c:pt idx="3">
                  <c:v>1.1953565505804311</c:v>
                </c:pt>
                <c:pt idx="4">
                  <c:v>1.157683294275192</c:v>
                </c:pt>
                <c:pt idx="5">
                  <c:v>1.011469311841289</c:v>
                </c:pt>
                <c:pt idx="6">
                  <c:v>1.0734409623298511</c:v>
                </c:pt>
                <c:pt idx="7">
                  <c:v>1.0073787772312019</c:v>
                </c:pt>
                <c:pt idx="8">
                  <c:v>1.057235772357723</c:v>
                </c:pt>
                <c:pt idx="9">
                  <c:v>1.0948630136986299</c:v>
                </c:pt>
                <c:pt idx="10">
                  <c:v>1.1188754036138751</c:v>
                </c:pt>
              </c:numCache>
            </c:numRef>
          </c:val>
        </c:ser>
        <c:ser>
          <c:idx val="3"/>
          <c:order val="3"/>
          <c:tx>
            <c:strRef>
              <c:f>Performance!$A$16</c:f>
              <c:strCache>
                <c:ptCount val="1"/>
                <c:pt idx="0">
                  <c:v>HMP + DiRT + SBD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Performance!$B$12:$L$12</c:f>
              <c:strCache>
                <c:ptCount val="11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  <c:pt idx="10">
                  <c:v>AVG.</c:v>
                </c:pt>
              </c:strCache>
            </c:strRef>
          </c:cat>
          <c:val>
            <c:numRef>
              <c:f>Performance!$B$16:$L$16</c:f>
              <c:numCache>
                <c:formatCode>General</c:formatCode>
                <c:ptCount val="11"/>
                <c:pt idx="0">
                  <c:v>1.237824917836869</c:v>
                </c:pt>
                <c:pt idx="1">
                  <c:v>1.505899705014748</c:v>
                </c:pt>
                <c:pt idx="2">
                  <c:v>1.204036858271172</c:v>
                </c:pt>
                <c:pt idx="3">
                  <c:v>1.286898839137645</c:v>
                </c:pt>
                <c:pt idx="4">
                  <c:v>1.267157683294275</c:v>
                </c:pt>
                <c:pt idx="5">
                  <c:v>1.1047737135771849</c:v>
                </c:pt>
                <c:pt idx="6">
                  <c:v>1.1358024691358031</c:v>
                </c:pt>
                <c:pt idx="7">
                  <c:v>1.097680955727337</c:v>
                </c:pt>
                <c:pt idx="8">
                  <c:v>1.0985365853658531</c:v>
                </c:pt>
                <c:pt idx="9">
                  <c:v>1.143150684931507</c:v>
                </c:pt>
                <c:pt idx="10">
                  <c:v>1.2026632483510289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41536"/>
        <c:axId val="97043584"/>
      </c:barChart>
      <c:catAx>
        <c:axId val="6624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97043584"/>
        <c:crosses val="autoZero"/>
        <c:auto val="1"/>
        <c:lblAlgn val="ctr"/>
        <c:lblOffset val="100"/>
        <c:noMultiLvlLbl val="0"/>
      </c:catAx>
      <c:valAx>
        <c:axId val="97043584"/>
        <c:scaling>
          <c:orientation val="minMax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no </a:t>
                </a:r>
              </a:p>
              <a:p>
                <a:pPr>
                  <a:defRPr/>
                </a:pPr>
                <a:r>
                  <a:rPr lang="en-US"/>
                  <a:t>DRAM cache</a:t>
                </a:r>
              </a:p>
            </c:rich>
          </c:tx>
          <c:layout>
            <c:manualLayout>
              <c:xMode val="edge"/>
              <c:yMode val="edge"/>
              <c:x val="0"/>
              <c:y val="0.192664519207826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6624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46081410876301"/>
          <c:y val="4.6958261314896603E-2"/>
          <c:w val="0.76665305725673205"/>
          <c:h val="0.104420072490939"/>
        </c:manualLayout>
      </c:layout>
      <c:overlay val="1"/>
      <c:spPr>
        <a:solidFill>
          <a:sysClr val="window" lastClr="FFFFFF"/>
        </a:solidFill>
        <a:ln w="3175"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18072740907398E-2"/>
          <c:y val="7.6901246719160099E-2"/>
          <c:w val="0.88712160979877497"/>
          <c:h val="0.73462598425196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DiRT!$A$37</c:f>
              <c:strCache>
                <c:ptCount val="1"/>
                <c:pt idx="0">
                  <c:v>CLEAN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DiRT!$B$36:$K$36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DiRT!$B$37:$K$37</c:f>
              <c:numCache>
                <c:formatCode>General</c:formatCode>
                <c:ptCount val="10"/>
                <c:pt idx="0">
                  <c:v>0.85899999999999999</c:v>
                </c:pt>
                <c:pt idx="1">
                  <c:v>0.26100000000000001</c:v>
                </c:pt>
                <c:pt idx="2">
                  <c:v>0.89900000000000002</c:v>
                </c:pt>
                <c:pt idx="3">
                  <c:v>0.42599999999999999</c:v>
                </c:pt>
                <c:pt idx="4">
                  <c:v>0.53800000000000003</c:v>
                </c:pt>
                <c:pt idx="5">
                  <c:v>0.91400000000000003</c:v>
                </c:pt>
                <c:pt idx="6">
                  <c:v>0.82099999999999995</c:v>
                </c:pt>
                <c:pt idx="7">
                  <c:v>0.878</c:v>
                </c:pt>
                <c:pt idx="8">
                  <c:v>0.95399999999999996</c:v>
                </c:pt>
                <c:pt idx="9">
                  <c:v>0.78500000000000003</c:v>
                </c:pt>
              </c:numCache>
            </c:numRef>
          </c:val>
        </c:ser>
        <c:ser>
          <c:idx val="1"/>
          <c:order val="1"/>
          <c:tx>
            <c:strRef>
              <c:f>DiRT!$A$38</c:f>
              <c:strCache>
                <c:ptCount val="1"/>
                <c:pt idx="0">
                  <c:v>DiRT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DiRT!$B$36:$K$36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DiRT!$B$38:$K$38</c:f>
              <c:numCache>
                <c:formatCode>General</c:formatCode>
                <c:ptCount val="10"/>
                <c:pt idx="0">
                  <c:v>0.14099999999999999</c:v>
                </c:pt>
                <c:pt idx="1">
                  <c:v>0.73899999999999999</c:v>
                </c:pt>
                <c:pt idx="2">
                  <c:v>0.10100000000000001</c:v>
                </c:pt>
                <c:pt idx="3">
                  <c:v>0.57399999999999995</c:v>
                </c:pt>
                <c:pt idx="4">
                  <c:v>0.46200000000000002</c:v>
                </c:pt>
                <c:pt idx="5">
                  <c:v>8.5999999999999993E-2</c:v>
                </c:pt>
                <c:pt idx="6">
                  <c:v>0.17899999999999999</c:v>
                </c:pt>
                <c:pt idx="7">
                  <c:v>0.122</c:v>
                </c:pt>
                <c:pt idx="8">
                  <c:v>4.5999999999999999E-2</c:v>
                </c:pt>
                <c:pt idx="9">
                  <c:v>0.215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37824"/>
        <c:axId val="104582528"/>
      </c:barChart>
      <c:catAx>
        <c:axId val="6663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582528"/>
        <c:crosses val="autoZero"/>
        <c:auto val="1"/>
        <c:lblAlgn val="ctr"/>
        <c:lblOffset val="100"/>
        <c:noMultiLvlLbl val="0"/>
      </c:catAx>
      <c:valAx>
        <c:axId val="10458252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6663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43507061617303"/>
          <c:y val="0.49842888779527561"/>
          <c:w val="0.155713486181874"/>
          <c:h val="0.24762754265091863"/>
        </c:manualLayout>
      </c:layout>
      <c:overlay val="1"/>
      <c:spPr>
        <a:solidFill>
          <a:sysClr val="window" lastClr="FFFFFF"/>
        </a:solidFill>
        <a:ln w="3175">
          <a:solidFill>
            <a:sysClr val="windowText" lastClr="000000"/>
          </a:solidFill>
        </a:ln>
        <a:effectLst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40551181102399"/>
          <c:y val="9.5486111111111105E-2"/>
          <c:w val="0.83165987475249803"/>
          <c:h val="0.61493739063867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DiRT!$A$19</c:f>
              <c:strCache>
                <c:ptCount val="1"/>
                <c:pt idx="0">
                  <c:v>DiRT</c:v>
                </c:pt>
              </c:strCache>
            </c:strRef>
          </c:tx>
          <c:spPr>
            <a:solidFill>
              <a:sysClr val="window" lastClr="FFFFFF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DiRT!$B$18:$K$18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DiRT!$B$19:$K$19</c:f>
              <c:numCache>
                <c:formatCode>General</c:formatCode>
                <c:ptCount val="10"/>
                <c:pt idx="0">
                  <c:v>0.22933838044650701</c:v>
                </c:pt>
                <c:pt idx="1">
                  <c:v>0.495083733035176</c:v>
                </c:pt>
                <c:pt idx="2">
                  <c:v>0.210458523570205</c:v>
                </c:pt>
                <c:pt idx="3">
                  <c:v>0.53971499161676495</c:v>
                </c:pt>
                <c:pt idx="4">
                  <c:v>0.57700139967815101</c:v>
                </c:pt>
                <c:pt idx="5">
                  <c:v>0.45550239234449802</c:v>
                </c:pt>
                <c:pt idx="6">
                  <c:v>0.22489611397780701</c:v>
                </c:pt>
                <c:pt idx="7">
                  <c:v>0.76523539306112598</c:v>
                </c:pt>
                <c:pt idx="8">
                  <c:v>0.36433285291663497</c:v>
                </c:pt>
                <c:pt idx="9">
                  <c:v>0.28404452608827202</c:v>
                </c:pt>
              </c:numCache>
            </c:numRef>
          </c:val>
        </c:ser>
        <c:ser>
          <c:idx val="1"/>
          <c:order val="1"/>
          <c:tx>
            <c:strRef>
              <c:f>DiRT!$A$20</c:f>
              <c:strCache>
                <c:ptCount val="1"/>
                <c:pt idx="0">
                  <c:v>WB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DiRT!$B$18:$K$18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DiRT!$B$20:$K$20</c:f>
              <c:numCache>
                <c:formatCode>General</c:formatCode>
                <c:ptCount val="10"/>
                <c:pt idx="0">
                  <c:v>0</c:v>
                </c:pt>
                <c:pt idx="1">
                  <c:v>0.47111573002114299</c:v>
                </c:pt>
                <c:pt idx="2">
                  <c:v>0.193357330971904</c:v>
                </c:pt>
                <c:pt idx="3">
                  <c:v>0.430138505312745</c:v>
                </c:pt>
                <c:pt idx="4">
                  <c:v>0.43905105678065298</c:v>
                </c:pt>
                <c:pt idx="5">
                  <c:v>0.19143105698129601</c:v>
                </c:pt>
                <c:pt idx="6">
                  <c:v>9.4026363456474499E-2</c:v>
                </c:pt>
                <c:pt idx="7">
                  <c:v>0.51808654183841296</c:v>
                </c:pt>
                <c:pt idx="8">
                  <c:v>0.23583402867329101</c:v>
                </c:pt>
                <c:pt idx="9">
                  <c:v>0.15674445725609501</c:v>
                </c:pt>
              </c:numCache>
            </c:numRef>
          </c:val>
        </c:ser>
        <c:ser>
          <c:idx val="2"/>
          <c:order val="2"/>
          <c:tx>
            <c:strRef>
              <c:f>DiRT!$A$21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DiRT!$B$18:$K$18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DiRT!$B$21:$K$21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38336"/>
        <c:axId val="104584256"/>
      </c:barChart>
      <c:catAx>
        <c:axId val="6663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584256"/>
        <c:crosses val="autoZero"/>
        <c:auto val="1"/>
        <c:lblAlgn val="ctr"/>
        <c:lblOffset val="100"/>
        <c:noMultiLvlLbl val="0"/>
      </c:catAx>
      <c:valAx>
        <c:axId val="10458425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writebacks  to DRAM</a:t>
                </a:r>
              </a:p>
            </c:rich>
          </c:tx>
          <c:layout>
            <c:manualLayout>
              <c:xMode val="edge"/>
              <c:yMode val="edge"/>
              <c:x val="0"/>
              <c:y val="6.8499447437491395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6663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45425242897268"/>
          <c:y val="8.4281725930755405E-2"/>
          <c:w val="0.30430492241101442"/>
          <c:h val="0.127405252687363"/>
        </c:manualLayout>
      </c:layout>
      <c:overlay val="1"/>
      <c:spPr>
        <a:solidFill>
          <a:sysClr val="window" lastClr="FFFFFF"/>
        </a:solidFill>
        <a:ln w="3175">
          <a:solidFill>
            <a:sysClr val="windowText" lastClr="000000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E367-F528-402D-AC18-80F6FC5C0C66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4144-721B-4817-B9AA-C2AB591D11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BBE16-1D13-4AF5-8269-FE5EFF5A52D4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19D46-7766-444A-AB3B-CA7DAC83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0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3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3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1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9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7620000" cy="1219200"/>
          </a:xfrm>
        </p:spPr>
        <p:txBody>
          <a:bodyPr anchor="t" anchorCtr="0"/>
          <a:lstStyle>
            <a:lvl1pPr algn="ctr">
              <a:defRPr sz="320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6096000" cy="914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50634" y="5496950"/>
            <a:ext cx="289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13" y="5550947"/>
            <a:ext cx="1868200" cy="64545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157159" y="5426883"/>
            <a:ext cx="1981200" cy="837527"/>
            <a:chOff x="5157159" y="5426881"/>
            <a:chExt cx="1981200" cy="1048705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159" y="5426881"/>
              <a:ext cx="1981200" cy="8203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 userDrawn="1"/>
          </p:nvSpPr>
          <p:spPr>
            <a:xfrm>
              <a:off x="5377927" y="5974590"/>
              <a:ext cx="1600200" cy="50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Research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114035" y="5994576"/>
            <a:ext cx="634041" cy="17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515100" y="6349313"/>
            <a:ext cx="21717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ea typeface="Tahoma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ea typeface="Tahoma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ea typeface="Tahoma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8382000" y="762000"/>
            <a:ext cx="609600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b="0" kern="1200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0" smtClean="0"/>
              <a:pPr/>
              <a:t>‹#›</a:t>
            </a:fld>
            <a:r>
              <a:rPr lang="en-US" b="1" dirty="0" smtClean="0"/>
              <a:t>/23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61" y="6396313"/>
            <a:ext cx="990600" cy="36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43" y="6442974"/>
            <a:ext cx="914400" cy="30207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/>
          <a:stretch/>
        </p:blipFill>
        <p:spPr bwMode="auto">
          <a:xfrm>
            <a:off x="6607714" y="6350682"/>
            <a:ext cx="1014097" cy="469105"/>
          </a:xfrm>
          <a:prstGeom prst="roundRect">
            <a:avLst>
              <a:gd name="adj" fmla="val 2738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762000"/>
            <a:ext cx="609600" cy="2286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0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b="1" dirty="0" smtClean="0"/>
              <a:t>/23</a:t>
            </a:r>
            <a:endParaRPr lang="en-US" b="1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00819" y="6583680"/>
            <a:ext cx="838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MICRO-45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914400" y="6583680"/>
            <a:ext cx="2907324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December 4, 2012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14401" y="6636886"/>
            <a:ext cx="0" cy="18887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none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chemeClr val="tx2"/>
          </a:solidFill>
          <a:effectLst>
            <a:reflection blurRad="12700" stA="28000" endPos="45000" dist="10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100000"/>
        <a:buFont typeface="Tahoma" pitchFamily="34" charset="0"/>
        <a:buChar char="|"/>
        <a:defRPr kumimoji="0"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4"/>
        </a:buClr>
        <a:buSzPct val="76000"/>
        <a:buFont typeface="Wingdings 3" pitchFamily="18" charset="2"/>
        <a:buChar char=""/>
        <a:defRPr kumimoji="0"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657600"/>
            <a:ext cx="7227887" cy="6318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 Mostly-Clean DRAM Cache for Effective </a:t>
            </a:r>
            <a:b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Hit Speculation and Self-Balancing Dispatch</a:t>
            </a:r>
            <a:endParaRPr lang="en-US" sz="3000" dirty="0">
              <a:ln w="9000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4400"/>
            <a:ext cx="6084887" cy="7620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u="sng" dirty="0" err="1" smtClean="0">
                <a:solidFill>
                  <a:schemeClr val="tx1"/>
                </a:solidFill>
              </a:rPr>
              <a:t>Jaewoong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</a:rPr>
              <a:t>Sim</a:t>
            </a:r>
            <a:r>
              <a:rPr lang="en-US" b="1" dirty="0" smtClean="0">
                <a:solidFill>
                  <a:schemeClr val="tx1"/>
                </a:solidFill>
              </a:rPr>
              <a:t>    Gabriel H. </a:t>
            </a:r>
            <a:r>
              <a:rPr lang="en-US" b="1" dirty="0" err="1" smtClean="0">
                <a:solidFill>
                  <a:schemeClr val="tx1"/>
                </a:solidFill>
              </a:rPr>
              <a:t>Loh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</a:rPr>
              <a:t>Hyesoon</a:t>
            </a:r>
            <a:r>
              <a:rPr lang="en-US" b="1" dirty="0" smtClean="0">
                <a:solidFill>
                  <a:schemeClr val="tx1"/>
                </a:solidFill>
              </a:rPr>
              <a:t> Kim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Mike O’Connor    </a:t>
            </a:r>
            <a:r>
              <a:rPr lang="en-US" b="1" dirty="0" err="1" smtClean="0">
                <a:solidFill>
                  <a:schemeClr val="tx1"/>
                </a:solidFill>
              </a:rPr>
              <a:t>Mithuna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Thottethodi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9"/>
    </mc:Choice>
    <mc:Fallback xmlns="">
      <p:transition spd="slow" advTm="292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7958" y="1230549"/>
            <a:ext cx="4328458" cy="5181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Problem 1</a:t>
            </a:r>
            <a:r>
              <a:rPr lang="en-US" sz="2000" dirty="0" smtClean="0"/>
              <a:t> (Costly </a:t>
            </a:r>
            <a:r>
              <a:rPr lang="en-US" sz="2000" dirty="0" err="1" smtClean="0"/>
              <a:t>MissMap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Hit-Miss Predictor (</a:t>
            </a:r>
            <a:r>
              <a:rPr lang="en-US" sz="2000" dirty="0" smtClean="0">
                <a:solidFill>
                  <a:schemeClr val="accent4"/>
                </a:solidFill>
              </a:rPr>
              <a:t>HMP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Eliminating </a:t>
            </a:r>
            <a:r>
              <a:rPr lang="en-US" sz="1800" dirty="0" err="1" smtClean="0"/>
              <a:t>MissMap</a:t>
            </a:r>
            <a:r>
              <a:rPr lang="en-US" sz="1800" dirty="0" smtClean="0"/>
              <a:t> + Look-up latency for every request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chemeClr val="accent2"/>
                </a:solidFill>
              </a:rPr>
              <a:t>Problem 2</a:t>
            </a:r>
            <a:r>
              <a:rPr lang="en-US" sz="2000" dirty="0" smtClean="0"/>
              <a:t> (Under-utilized BW) </a:t>
            </a:r>
            <a:br>
              <a:rPr lang="en-US" sz="2000" dirty="0" smtClean="0"/>
            </a:br>
            <a:r>
              <a:rPr lang="en-US" sz="2000" dirty="0" smtClean="0"/>
              <a:t>    Self-Balancing Dispatch (</a:t>
            </a:r>
            <a:r>
              <a:rPr lang="en-US" sz="2000" dirty="0" smtClean="0">
                <a:solidFill>
                  <a:schemeClr val="accent4"/>
                </a:solidFill>
              </a:rPr>
              <a:t>SBD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Dispatch hit request to the shorter latency memory source 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chemeClr val="accent2"/>
                </a:solidFill>
              </a:rPr>
              <a:t>Problem 3</a:t>
            </a:r>
            <a:r>
              <a:rPr lang="en-US" sz="2000" dirty="0" smtClean="0"/>
              <a:t> (Dirty Data)</a:t>
            </a:r>
            <a:br>
              <a:rPr lang="en-US" sz="2000" dirty="0" smtClean="0"/>
            </a:br>
            <a:r>
              <a:rPr lang="en-US" sz="2000" dirty="0" smtClean="0"/>
              <a:t>    Dirty Region Tracker (</a:t>
            </a:r>
            <a:r>
              <a:rPr lang="en-US" sz="2000" dirty="0" err="1" smtClean="0">
                <a:solidFill>
                  <a:schemeClr val="accent4"/>
                </a:solidFill>
              </a:rPr>
              <a:t>DiRT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Help identify whether dirty cache </a:t>
            </a:r>
            <a:br>
              <a:rPr lang="en-US" sz="1800" dirty="0" smtClean="0"/>
            </a:br>
            <a:r>
              <a:rPr lang="en-US" sz="1800" dirty="0" smtClean="0"/>
              <a:t>line exists for a request  </a:t>
            </a:r>
          </a:p>
          <a:p>
            <a:pPr lvl="1"/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1796965" y="5968721"/>
            <a:ext cx="2169656" cy="6056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alibri" pitchFamily="34" charset="0"/>
              </a:rPr>
              <a:t>These are nicely </a:t>
            </a:r>
            <a:r>
              <a:rPr lang="en-US" dirty="0">
                <a:latin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</a:rPr>
              <a:t>orking together!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1" name="Flowchart: Decision 50"/>
          <p:cNvSpPr/>
          <p:nvPr/>
        </p:nvSpPr>
        <p:spPr>
          <a:xfrm>
            <a:off x="3903270" y="2300073"/>
            <a:ext cx="1905000" cy="98733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Dirty Request?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7591675" y="2416039"/>
            <a:ext cx="1264595" cy="75539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DRAM$ Queue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4150856" y="5510515"/>
            <a:ext cx="1405787" cy="75539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DRAM Queue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4" name="Flowchart: Decision 53"/>
          <p:cNvSpPr/>
          <p:nvPr/>
        </p:nvSpPr>
        <p:spPr>
          <a:xfrm>
            <a:off x="3933964" y="3821349"/>
            <a:ext cx="1839572" cy="968619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Predicted Hit?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5" name="Flowchart: Decision 54"/>
          <p:cNvSpPr/>
          <p:nvPr/>
        </p:nvSpPr>
        <p:spPr>
          <a:xfrm>
            <a:off x="6142400" y="3693739"/>
            <a:ext cx="1939554" cy="121926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E(DRAM$) &lt; 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E(DRAM)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56" name="Straight Arrow Connector 55"/>
          <p:cNvCxnSpPr>
            <a:stCxn id="51" idx="3"/>
            <a:endCxn id="52" idx="1"/>
          </p:cNvCxnSpPr>
          <p:nvPr/>
        </p:nvCxnSpPr>
        <p:spPr>
          <a:xfrm flipV="1">
            <a:off x="5808270" y="2793738"/>
            <a:ext cx="1783405" cy="2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73581" y="2435052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YES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8856" y="3418071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NO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8856" y="4955545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NO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60" name="Straight Arrow Connector 59"/>
          <p:cNvCxnSpPr>
            <a:stCxn id="51" idx="2"/>
            <a:endCxn id="54" idx="0"/>
          </p:cNvCxnSpPr>
          <p:nvPr/>
        </p:nvCxnSpPr>
        <p:spPr>
          <a:xfrm flipH="1">
            <a:off x="4853750" y="3287406"/>
            <a:ext cx="2021" cy="53394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2"/>
            <a:endCxn id="53" idx="0"/>
          </p:cNvCxnSpPr>
          <p:nvPr/>
        </p:nvCxnSpPr>
        <p:spPr>
          <a:xfrm>
            <a:off x="4853750" y="4789968"/>
            <a:ext cx="0" cy="720547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4" idx="3"/>
            <a:endCxn id="55" idx="1"/>
          </p:cNvCxnSpPr>
          <p:nvPr/>
        </p:nvCxnSpPr>
        <p:spPr>
          <a:xfrm flipV="1">
            <a:off x="5773536" y="4303374"/>
            <a:ext cx="368864" cy="2285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5" idx="3"/>
            <a:endCxn id="52" idx="2"/>
          </p:cNvCxnSpPr>
          <p:nvPr/>
        </p:nvCxnSpPr>
        <p:spPr>
          <a:xfrm flipV="1">
            <a:off x="8081952" y="3171437"/>
            <a:ext cx="142020" cy="1131937"/>
          </a:xfrm>
          <a:prstGeom prst="bentConnector2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5" idx="2"/>
            <a:endCxn id="53" idx="3"/>
          </p:cNvCxnSpPr>
          <p:nvPr/>
        </p:nvCxnSpPr>
        <p:spPr>
          <a:xfrm rot="5400000">
            <a:off x="5846807" y="4622842"/>
            <a:ext cx="975206" cy="1555533"/>
          </a:xfrm>
          <a:prstGeom prst="bentConnector2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152281" y="3446545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YES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64760" y="5180787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NO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94510" y="3991542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YES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49539" y="1747555"/>
            <a:ext cx="0" cy="552518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Decision 40"/>
          <p:cNvSpPr/>
          <p:nvPr/>
        </p:nvSpPr>
        <p:spPr>
          <a:xfrm>
            <a:off x="6332966" y="1622733"/>
            <a:ext cx="281838" cy="31796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49768" y="1622733"/>
            <a:ext cx="587162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" pitchFamily="34" charset="0"/>
              </a:rPr>
              <a:t>DiRT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7234483" y="1622733"/>
            <a:ext cx="281838" cy="317963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70495" y="1622733"/>
            <a:ext cx="691372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HMP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5" name="Flowchart: Decision 44"/>
          <p:cNvSpPr/>
          <p:nvPr/>
        </p:nvSpPr>
        <p:spPr>
          <a:xfrm>
            <a:off x="8041780" y="1622733"/>
            <a:ext cx="281838" cy="317963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50658" y="1622733"/>
            <a:ext cx="691372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SBD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14720" y="1236712"/>
            <a:ext cx="1158496" cy="307777"/>
          </a:xfrm>
          <a:prstGeom prst="rect">
            <a:avLst/>
          </a:prstGeom>
          <a:noFill/>
          <a:ln w="3175">
            <a:noFill/>
            <a:prstDash val="dash"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Mechanism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48" name="Elbow Connector 47"/>
          <p:cNvCxnSpPr>
            <a:stCxn id="47" idx="3"/>
            <a:endCxn id="47" idx="1"/>
          </p:cNvCxnSpPr>
          <p:nvPr/>
        </p:nvCxnSpPr>
        <p:spPr>
          <a:xfrm flipH="1">
            <a:off x="6614720" y="1390602"/>
            <a:ext cx="1158496" cy="12701"/>
          </a:xfrm>
          <a:prstGeom prst="bentConnector5">
            <a:avLst>
              <a:gd name="adj1" fmla="val -90855"/>
              <a:gd name="adj2" fmla="val 5701622"/>
              <a:gd name="adj3" fmla="val 147488"/>
            </a:avLst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18804" y="1419476"/>
            <a:ext cx="661469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START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304800" y="1554795"/>
            <a:ext cx="393079" cy="34491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dist="12700" dir="2700000" algn="tl" rotWithShape="0">
              <a:schemeClr val="bg1">
                <a:lumMod val="50000"/>
                <a:alpha val="5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ight Arrow 91"/>
          <p:cNvSpPr/>
          <p:nvPr/>
        </p:nvSpPr>
        <p:spPr bwMode="auto">
          <a:xfrm>
            <a:off x="304799" y="3287406"/>
            <a:ext cx="393079" cy="34491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dist="12700" dir="2700000" algn="tl" rotWithShape="0">
              <a:schemeClr val="bg1">
                <a:lumMod val="50000"/>
                <a:alpha val="5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Right Arrow 92"/>
          <p:cNvSpPr/>
          <p:nvPr/>
        </p:nvSpPr>
        <p:spPr bwMode="auto">
          <a:xfrm>
            <a:off x="304798" y="5008329"/>
            <a:ext cx="393079" cy="34491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dist="12700" dir="2700000" algn="tl" rotWithShape="0">
              <a:schemeClr val="bg1">
                <a:lumMod val="50000"/>
                <a:alpha val="5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99973" y="6005751"/>
            <a:ext cx="21562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E(X): Expected Latency of X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2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168">
        <p:fade/>
      </p:transition>
    </mc:Choice>
    <mc:Fallback xmlns="">
      <p:transition spd="med" advTm="32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/>
      <p:bldP spid="58" grpId="0"/>
      <p:bldP spid="59" grpId="0"/>
      <p:bldP spid="65" grpId="0"/>
      <p:bldP spid="66" grpId="0"/>
      <p:bldP spid="67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0" grpId="0"/>
      <p:bldP spid="91" grpId="0" animBg="1"/>
      <p:bldP spid="92" grpId="0" animBg="1"/>
      <p:bldP spid="93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Key Ideas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Design</a:t>
            </a:r>
          </a:p>
          <a:p>
            <a:pPr lvl="1"/>
            <a:r>
              <a:rPr lang="en-US" dirty="0" smtClean="0"/>
              <a:t>Hit-Miss Predictor (HMP)</a:t>
            </a:r>
          </a:p>
          <a:p>
            <a:pPr lvl="1"/>
            <a:r>
              <a:rPr lang="en-US" dirty="0" smtClean="0"/>
              <a:t>Self-Balancing Dispatch (SBD)</a:t>
            </a:r>
          </a:p>
          <a:p>
            <a:pPr lvl="1"/>
            <a:r>
              <a:rPr lang="en-US" dirty="0" smtClean="0"/>
              <a:t>Dirty Region Tracker (</a:t>
            </a:r>
            <a:r>
              <a:rPr lang="en-US" dirty="0" err="1" smtClean="0"/>
              <a:t>DiRT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31">
        <p:fade/>
      </p:transition>
    </mc:Choice>
    <mc:Fallback xmlns="">
      <p:transition spd="med" advTm="67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it-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iss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redictor (</a:t>
            </a:r>
            <a:r>
              <a:rPr lang="en-US" dirty="0" smtClean="0">
                <a:solidFill>
                  <a:srgbClr val="C00000"/>
                </a:solidFill>
              </a:rPr>
              <a:t>HMP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Goal</a:t>
            </a:r>
            <a:r>
              <a:rPr lang="en-US" dirty="0" smtClean="0"/>
              <a:t>: Replace </a:t>
            </a:r>
            <a:r>
              <a:rPr lang="en-US" dirty="0" err="1" smtClean="0"/>
              <a:t>MissMap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2"/>
                </a:solidFill>
              </a:rPr>
              <a:t>lightweight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1) Practical Size, 2) Reduce Access Latency </a:t>
            </a:r>
          </a:p>
          <a:p>
            <a:endParaRPr lang="en-US" dirty="0"/>
          </a:p>
          <a:p>
            <a:r>
              <a:rPr lang="en-US" dirty="0" smtClean="0"/>
              <a:t>Challenges for hit miss prediction</a:t>
            </a:r>
          </a:p>
          <a:p>
            <a:pPr lvl="1"/>
            <a:r>
              <a:rPr lang="en-US" dirty="0"/>
              <a:t>Global hit/miss history for </a:t>
            </a:r>
            <a:r>
              <a:rPr lang="en-US" dirty="0" smtClean="0"/>
              <a:t>memory requests </a:t>
            </a:r>
            <a:r>
              <a:rPr lang="en-US" dirty="0"/>
              <a:t>is typically not useful</a:t>
            </a:r>
          </a:p>
          <a:p>
            <a:pPr lvl="1"/>
            <a:r>
              <a:rPr lang="en-US" dirty="0" smtClean="0"/>
              <a:t>PC information is typically not available in L3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HMP </a:t>
            </a:r>
            <a:r>
              <a:rPr lang="en-US" dirty="0" smtClean="0"/>
              <a:t>is designed to input </a:t>
            </a:r>
            <a:r>
              <a:rPr lang="en-US" dirty="0" smtClean="0">
                <a:solidFill>
                  <a:schemeClr val="accent2"/>
                </a:solidFill>
              </a:rPr>
              <a:t>only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memory address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Question</a:t>
            </a:r>
            <a:r>
              <a:rPr lang="en-US" dirty="0" smtClean="0"/>
              <a:t>: How to provide good accuracy with memory information?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Key Idea 1</a:t>
            </a:r>
            <a:r>
              <a:rPr lang="en-US" dirty="0" smtClean="0"/>
              <a:t>: Page (segment)-level tracking &amp; prediction</a:t>
            </a:r>
          </a:p>
          <a:p>
            <a:pPr lvl="1"/>
            <a:r>
              <a:rPr lang="en-US" dirty="0" smtClean="0"/>
              <a:t>Within a page, hit/miss phases are distinct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257800" y="1617925"/>
            <a:ext cx="2971800" cy="515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High Prediction Accuracy! </a:t>
            </a:r>
            <a:endParaRPr lang="en-US" sz="2000" dirty="0" smtClean="0">
              <a:solidFill>
                <a:schemeClr val="accent2"/>
              </a:solidFill>
              <a:latin typeface="Calibri" pitchFamily="34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1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755">
        <p:fade/>
      </p:transition>
    </mc:Choice>
    <mc:Fallback xmlns="">
      <p:transition spd="med" advTm="74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HMP</a:t>
            </a:r>
            <a:r>
              <a:rPr lang="en-US" sz="2400" dirty="0" err="1" smtClean="0"/>
              <a:t>region</a:t>
            </a:r>
            <a:r>
              <a:rPr lang="en-US" dirty="0" smtClean="0"/>
              <a:t>: Region-Based HMP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114800"/>
            <a:ext cx="86868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Two-bit bimodal predictor per 4KB region</a:t>
            </a:r>
          </a:p>
          <a:p>
            <a:pPr lvl="1"/>
            <a:r>
              <a:rPr lang="en-US" dirty="0" smtClean="0"/>
              <a:t>A lot smaller than </a:t>
            </a:r>
            <a:r>
              <a:rPr lang="en-US" dirty="0" err="1" smtClean="0"/>
              <a:t>MissMap</a:t>
            </a:r>
            <a:r>
              <a:rPr lang="en-US" dirty="0" smtClean="0"/>
              <a:t> (512KB </a:t>
            </a:r>
            <a:r>
              <a:rPr lang="en-US" dirty="0" err="1" smtClean="0"/>
              <a:t>vs</a:t>
            </a:r>
            <a:r>
              <a:rPr lang="en-US" dirty="0" smtClean="0"/>
              <a:t> 4MB for 8GB physical memory)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Can we further optimize the predictor?</a:t>
            </a:r>
          </a:p>
          <a:p>
            <a:pPr lvl="1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Key Idea 2</a:t>
            </a:r>
            <a:r>
              <a:rPr lang="en-US" dirty="0" smtClean="0"/>
              <a:t>: Use Multi-Granular </a:t>
            </a:r>
            <a:r>
              <a:rPr lang="en-US" dirty="0"/>
              <a:t>r</a:t>
            </a:r>
            <a:r>
              <a:rPr lang="en-US" dirty="0" smtClean="0"/>
              <a:t>egions</a:t>
            </a:r>
          </a:p>
          <a:p>
            <a:pPr lvl="1"/>
            <a:r>
              <a:rPr lang="en-US" dirty="0" smtClean="0"/>
              <a:t>Hit-miss patterns remain fairly stable across adjacent pages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41897"/>
              </p:ext>
            </p:extLst>
          </p:nvPr>
        </p:nvGraphicFramePr>
        <p:xfrm>
          <a:off x="228600" y="1524000"/>
          <a:ext cx="8686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1307682" y="1676400"/>
            <a:ext cx="2176106" cy="1600200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1711037" y="1072460"/>
            <a:ext cx="990600" cy="441919"/>
          </a:xfrm>
          <a:prstGeom prst="wedgeRoundRectCallout">
            <a:avLst>
              <a:gd name="adj1" fmla="val -18641"/>
              <a:gd name="adj2" fmla="val 8783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Miss 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483788" y="1676400"/>
            <a:ext cx="2486262" cy="1600200"/>
          </a:xfrm>
          <a:prstGeom prst="rect">
            <a:avLst/>
          </a:prstGeom>
          <a:solidFill>
            <a:schemeClr val="accent2">
              <a:lumMod val="75000"/>
              <a:alpha val="33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231619" y="1092004"/>
            <a:ext cx="990600" cy="441919"/>
          </a:xfrm>
          <a:prstGeom prst="wedgeRoundRectCallout">
            <a:avLst>
              <a:gd name="adj1" fmla="val -22455"/>
              <a:gd name="adj2" fmla="val 8099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Hit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5975087" y="1676400"/>
            <a:ext cx="2322525" cy="1600200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10208" y="1676400"/>
            <a:ext cx="452792" cy="1600200"/>
          </a:xfrm>
          <a:prstGeom prst="rect">
            <a:avLst/>
          </a:prstGeom>
          <a:solidFill>
            <a:schemeClr val="accent2">
              <a:lumMod val="75000"/>
              <a:alpha val="33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ular Callout 26"/>
          <p:cNvSpPr/>
          <p:nvPr/>
        </p:nvSpPr>
        <p:spPr>
          <a:xfrm>
            <a:off x="6283351" y="1106418"/>
            <a:ext cx="990600" cy="441919"/>
          </a:xfrm>
          <a:prstGeom prst="wedgeRoundRectCallout">
            <a:avLst>
              <a:gd name="adj1" fmla="val -18641"/>
              <a:gd name="adj2" fmla="val 775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Miss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8141435" y="1072461"/>
            <a:ext cx="773965" cy="441919"/>
          </a:xfrm>
          <a:prstGeom prst="wedgeRoundRectCallout">
            <a:avLst>
              <a:gd name="adj1" fmla="val -19618"/>
              <a:gd name="adj2" fmla="val 861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Hit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1711037" y="1872867"/>
            <a:ext cx="1257300" cy="489333"/>
          </a:xfrm>
          <a:prstGeom prst="wedgeRoundRectCallout">
            <a:avLst>
              <a:gd name="adj1" fmla="val 18129"/>
              <a:gd name="adj2" fmla="val 8194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Increasing on misses</a:t>
            </a:r>
            <a:endParaRPr lang="en-US" sz="16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4191000" y="2362200"/>
            <a:ext cx="1447800" cy="381000"/>
          </a:xfrm>
          <a:prstGeom prst="wedgeRoundRectCallout">
            <a:avLst>
              <a:gd name="adj1" fmla="val -22178"/>
              <a:gd name="adj2" fmla="val -1074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Flat on hits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64494" y="5252358"/>
            <a:ext cx="3155782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A single predictor for regions larger than 4KB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599" y="4800601"/>
            <a:ext cx="3727817" cy="3957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Needs a few cycles to access HMP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7001" y="3730278"/>
            <a:ext cx="2285999" cy="1978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Calibri" pitchFamily="34" charset="0"/>
              </a:rPr>
              <a:t>A page from leslie3d in WL-6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3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500">
        <p:fade/>
      </p:transition>
    </mc:Choice>
    <mc:Fallback xmlns="">
      <p:transition spd="med" advTm="13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7" grpId="0" animBg="1"/>
      <p:bldP spid="27" grpId="1" animBg="1"/>
      <p:bldP spid="27" grpId="2" animBg="1"/>
      <p:bldP spid="28" grpId="0" animBg="1"/>
      <p:bldP spid="29" grpId="0" animBg="1"/>
      <p:bldP spid="29" grpId="1" animBg="1"/>
      <p:bldP spid="30" grpId="0" animBg="1"/>
      <p:bldP spid="30" grpId="1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HMP</a:t>
            </a:r>
            <a:r>
              <a:rPr lang="en-US" sz="2000" dirty="0" smtClean="0"/>
              <a:t>MG</a:t>
            </a:r>
            <a:r>
              <a:rPr lang="en-US" dirty="0" smtClean="0"/>
              <a:t>: Multi-Granular HMP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FINAL DESIGN</a:t>
            </a:r>
            <a:r>
              <a:rPr lang="en-US" sz="2200" dirty="0" smtClean="0"/>
              <a:t>: Structurally inspired by TAGE predictor </a:t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Seznec</a:t>
            </a:r>
            <a:r>
              <a:rPr lang="en-US" sz="2200" dirty="0" smtClean="0"/>
              <a:t> and Michaud [JILP’06])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Base 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dirty="0" smtClean="0">
                <a:solidFill>
                  <a:schemeClr val="accent4"/>
                </a:solidFill>
              </a:rPr>
              <a:t>redictor</a:t>
            </a:r>
            <a:r>
              <a:rPr lang="en-US" dirty="0" smtClean="0"/>
              <a:t>: default </a:t>
            </a:r>
            <a:r>
              <a:rPr lang="en-US" dirty="0"/>
              <a:t>predictions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Tagged </a:t>
            </a:r>
            <a:r>
              <a:rPr lang="en-US" dirty="0" smtClean="0">
                <a:solidFill>
                  <a:schemeClr val="accent4"/>
                </a:solidFill>
              </a:rPr>
              <a:t>Predictors</a:t>
            </a:r>
            <a:r>
              <a:rPr lang="en-US" dirty="0" smtClean="0"/>
              <a:t>: predictions </a:t>
            </a:r>
            <a:r>
              <a:rPr lang="en-US" dirty="0"/>
              <a:t>on tag matching</a:t>
            </a:r>
          </a:p>
          <a:p>
            <a:pPr lvl="1"/>
            <a:r>
              <a:rPr lang="en-US" dirty="0" smtClean="0"/>
              <a:t>Next-level </a:t>
            </a:r>
            <a:r>
              <a:rPr lang="en-US" dirty="0"/>
              <a:t>predictor </a:t>
            </a:r>
            <a:r>
              <a:rPr lang="en-US" dirty="0">
                <a:solidFill>
                  <a:schemeClr val="accent2"/>
                </a:solidFill>
              </a:rPr>
              <a:t>overrides</a:t>
            </a:r>
            <a:r>
              <a:rPr lang="en-US" dirty="0"/>
              <a:t> </a:t>
            </a:r>
            <a:r>
              <a:rPr lang="en-US" dirty="0" smtClean="0"/>
              <a:t>the results of previous-level predictors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C:\Users\jsim\Dropbox\multi-gran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705600" y="4498319"/>
            <a:ext cx="1981200" cy="9880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Base: 4MB</a:t>
            </a:r>
          </a:p>
          <a:p>
            <a:r>
              <a:rPr lang="en-US" sz="2000" dirty="0" smtClean="0">
                <a:latin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</a:rPr>
              <a:t>-Level: 256KB</a:t>
            </a:r>
          </a:p>
          <a:p>
            <a:r>
              <a:rPr lang="en-US" sz="2000" dirty="0" smtClean="0">
                <a:latin typeface="Calibri" pitchFamily="34" charset="0"/>
              </a:rPr>
              <a:t>3</a:t>
            </a:r>
            <a:r>
              <a:rPr lang="en-US" sz="2000" baseline="30000" dirty="0" smtClean="0">
                <a:latin typeface="Calibri" pitchFamily="34" charset="0"/>
              </a:rPr>
              <a:t>rd</a:t>
            </a:r>
            <a:r>
              <a:rPr lang="en-US" sz="2000" dirty="0" smtClean="0">
                <a:latin typeface="Calibri" pitchFamily="34" charset="0"/>
              </a:rPr>
              <a:t>-Level: 4KB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5486400"/>
            <a:ext cx="3505200" cy="7914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Operation details can be found in the paper!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3581400"/>
            <a:ext cx="2209800" cy="1828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1" y="3581400"/>
            <a:ext cx="1752600" cy="1828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5486400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Tracking Regions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684437" y="3037114"/>
            <a:ext cx="2374197" cy="772886"/>
          </a:xfrm>
          <a:prstGeom prst="wedgeRoundRectCallout">
            <a:avLst>
              <a:gd name="adj1" fmla="val -20487"/>
              <a:gd name="adj2" fmla="val 7671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alibri" pitchFamily="34" charset="0"/>
              </a:rPr>
              <a:t>Use prediction </a:t>
            </a:r>
            <a:r>
              <a:rPr lang="en-US" dirty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esult from 3</a:t>
            </a:r>
            <a:r>
              <a:rPr lang="en-US" baseline="30000" dirty="0" smtClean="0">
                <a:latin typeface="Calibri" pitchFamily="34" charset="0"/>
              </a:rPr>
              <a:t>rd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evel table!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53000" y="1534886"/>
            <a:ext cx="3505200" cy="7914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95+% </a:t>
            </a:r>
            <a:r>
              <a:rPr lang="en-US" sz="2000" dirty="0">
                <a:latin typeface="Calibri" pitchFamily="34" charset="0"/>
              </a:rPr>
              <a:t>p</a:t>
            </a:r>
            <a:r>
              <a:rPr lang="en-US" sz="2000" dirty="0" smtClean="0">
                <a:latin typeface="Calibri" pitchFamily="34" charset="0"/>
              </a:rPr>
              <a:t>rediction accuracy with less-than-1KB structure!!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4766" y="4686300"/>
            <a:ext cx="381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5766" y="3594936"/>
            <a:ext cx="1066800" cy="1828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1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286">
        <p:fade/>
      </p:transition>
    </mc:Choice>
    <mc:Fallback xmlns="">
      <p:transition spd="med" advTm="73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1" grpId="1" animBg="1"/>
      <p:bldP spid="12" grpId="0" animBg="1"/>
      <p:bldP spid="12" grpId="1" animBg="1"/>
      <p:bldP spid="13" grpId="0"/>
      <p:bldP spid="14" grpId="0" animBg="1"/>
      <p:bldP spid="15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elf-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alancing 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ispatch (</a:t>
            </a:r>
            <a:r>
              <a:rPr lang="en-US" dirty="0" smtClean="0">
                <a:solidFill>
                  <a:srgbClr val="C00000"/>
                </a:solidFill>
              </a:rPr>
              <a:t>SBD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IDEA</a:t>
            </a:r>
            <a:r>
              <a:rPr lang="en-US" dirty="0" smtClean="0"/>
              <a:t>: Steering hit requests to off-chip memory</a:t>
            </a:r>
          </a:p>
          <a:p>
            <a:pPr lvl="1"/>
            <a:r>
              <a:rPr lang="en-US" dirty="0" smtClean="0"/>
              <a:t>Based on the expected latency of DRAM and DRAM$</a:t>
            </a:r>
          </a:p>
          <a:p>
            <a:endParaRPr lang="en-US" dirty="0"/>
          </a:p>
          <a:p>
            <a:r>
              <a:rPr lang="en-US" dirty="0"/>
              <a:t>How to compute expected latency?</a:t>
            </a:r>
          </a:p>
          <a:p>
            <a:pPr lvl="1"/>
            <a:r>
              <a:rPr lang="en-US" dirty="0"/>
              <a:t>N: # of requests </a:t>
            </a:r>
            <a:r>
              <a:rPr lang="en-US" dirty="0" smtClean="0"/>
              <a:t>waiting </a:t>
            </a:r>
            <a:r>
              <a:rPr lang="en-US" dirty="0"/>
              <a:t>for the same </a:t>
            </a:r>
            <a:r>
              <a:rPr lang="en-US" dirty="0" smtClean="0"/>
              <a:t>bank</a:t>
            </a:r>
            <a:endParaRPr lang="en-US" dirty="0"/>
          </a:p>
          <a:p>
            <a:pPr lvl="1"/>
            <a:r>
              <a:rPr lang="en-US" dirty="0"/>
              <a:t>L: Typical latency of one </a:t>
            </a:r>
            <a:r>
              <a:rPr lang="en-US" dirty="0" smtClean="0"/>
              <a:t>memory </a:t>
            </a:r>
            <a:r>
              <a:rPr lang="en-US" dirty="0"/>
              <a:t>request (excluding queuing delays)</a:t>
            </a:r>
          </a:p>
          <a:p>
            <a:pPr lvl="1"/>
            <a:r>
              <a:rPr lang="en-US" dirty="0"/>
              <a:t>Expected Latency (E) = N * L</a:t>
            </a:r>
          </a:p>
          <a:p>
            <a:endParaRPr lang="en-US" dirty="0" smtClean="0"/>
          </a:p>
          <a:p>
            <a:r>
              <a:rPr lang="en-US" dirty="0" smtClean="0"/>
              <a:t>Steering Decision</a:t>
            </a:r>
            <a:endParaRPr lang="en-US" dirty="0"/>
          </a:p>
          <a:p>
            <a:pPr lvl="1"/>
            <a:r>
              <a:rPr lang="en-US" dirty="0" smtClean="0"/>
              <a:t>E(off-chip) </a:t>
            </a:r>
            <a:r>
              <a:rPr lang="en-US" dirty="0"/>
              <a:t>&lt; </a:t>
            </a:r>
            <a:r>
              <a:rPr lang="en-US" dirty="0" smtClean="0"/>
              <a:t>E(</a:t>
            </a:r>
            <a:r>
              <a:rPr lang="en-US" dirty="0" err="1" smtClean="0"/>
              <a:t>DRAM_Cache</a:t>
            </a:r>
            <a:r>
              <a:rPr lang="en-US" dirty="0" smtClean="0"/>
              <a:t>): Send to off-chip memory</a:t>
            </a:r>
            <a:endParaRPr lang="en-US" sz="1400" dirty="0"/>
          </a:p>
          <a:p>
            <a:pPr lvl="1"/>
            <a:r>
              <a:rPr lang="en-US" dirty="0" smtClean="0"/>
              <a:t>E(off-chip) </a:t>
            </a:r>
            <a:r>
              <a:rPr lang="en-US" dirty="0"/>
              <a:t>&gt;= </a:t>
            </a:r>
            <a:r>
              <a:rPr lang="en-US" dirty="0" smtClean="0"/>
              <a:t>E(</a:t>
            </a:r>
            <a:r>
              <a:rPr lang="en-US" dirty="0" err="1" smtClean="0"/>
              <a:t>DRAM_Cache</a:t>
            </a:r>
            <a:r>
              <a:rPr lang="en-US" dirty="0" smtClean="0"/>
              <a:t>) : Send to </a:t>
            </a:r>
            <a:r>
              <a:rPr lang="en-US" dirty="0"/>
              <a:t>DRAM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781800" y="4800600"/>
            <a:ext cx="2057400" cy="838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 pitchFamily="34" charset="0"/>
              </a:rPr>
              <a:t>Simple but effective!!</a:t>
            </a:r>
            <a:endParaRPr lang="en-US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6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35">
        <p:fade/>
      </p:transition>
    </mc:Choice>
    <mc:Fallback xmlns="">
      <p:transition spd="med" advTm="62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</a:t>
            </a:r>
            <a:r>
              <a:rPr lang="en-US" dirty="0" smtClean="0"/>
              <a:t>rty 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/>
              <a:t>egion </a:t>
            </a:r>
            <a:r>
              <a:rPr lang="en-US" dirty="0" smtClean="0">
                <a:solidFill>
                  <a:schemeClr val="accent2"/>
                </a:solidFill>
              </a:rPr>
              <a:t>T</a:t>
            </a:r>
            <a:r>
              <a:rPr lang="en-US" dirty="0" smtClean="0"/>
              <a:t>racker (</a:t>
            </a:r>
            <a:r>
              <a:rPr lang="en-US" dirty="0" err="1" smtClean="0">
                <a:solidFill>
                  <a:schemeClr val="accent2"/>
                </a:solidFill>
              </a:rPr>
              <a:t>DiRT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IDEA</a:t>
            </a:r>
            <a:r>
              <a:rPr lang="en-US" dirty="0" smtClean="0"/>
              <a:t>: Region-based WT/WB operation (dirty data)</a:t>
            </a:r>
          </a:p>
          <a:p>
            <a:pPr lvl="1"/>
            <a:r>
              <a:rPr lang="en-US" dirty="0" smtClean="0"/>
              <a:t>WB: write-intensive regions. WT: others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DiRT</a:t>
            </a:r>
            <a:r>
              <a:rPr lang="en-US" dirty="0" smtClean="0"/>
              <a:t> consists of two hardware structures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Counting Bloom Filter</a:t>
            </a:r>
            <a:r>
              <a:rPr lang="en-US" dirty="0" smtClean="0"/>
              <a:t>: Identifying write-intensive pages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Dirty List</a:t>
            </a:r>
            <a:r>
              <a:rPr lang="en-US" dirty="0" smtClean="0"/>
              <a:t>: Keep track of write-back-operated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31520" y="429768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1520" y="448056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1520" y="466344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1520" y="484632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1520" y="501914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1520" y="520202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520" y="538490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1520" y="556778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1520" y="574472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1520" y="592760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56088" y="429768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56088" y="448056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56088" y="466344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56088" y="484632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156088" y="501914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56088" y="520202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6088" y="538490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156088" y="556778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56088" y="574472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156088" y="592760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57600" y="429768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57600" y="448056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57600" y="466344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57600" y="484632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57600" y="501914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57600" y="520202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657600" y="538490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657600" y="556778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57600" y="574472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657600" y="592760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520" y="6187440"/>
            <a:ext cx="329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Counting Bloom Filters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56088" y="352381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521848" y="3491150"/>
            <a:ext cx="1093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Write Request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156088" y="3529997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156088" y="352282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192730" y="6173606"/>
            <a:ext cx="372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Dirty List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42728" y="3977640"/>
            <a:ext cx="79248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Hash B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444240" y="3977640"/>
            <a:ext cx="79248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Hash C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18160" y="3977640"/>
            <a:ext cx="79248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Hash A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56088" y="3529997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81198" y="5555288"/>
            <a:ext cx="1018247" cy="13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881198" y="5687099"/>
            <a:ext cx="1018247" cy="13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81198" y="5820827"/>
            <a:ext cx="1018247" cy="13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881198" y="5952637"/>
            <a:ext cx="1018247" cy="13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81196" y="5223119"/>
            <a:ext cx="1018249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TAG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388574" y="5555290"/>
            <a:ext cx="415508" cy="131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388574" y="5687100"/>
            <a:ext cx="415508" cy="131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388574" y="5820829"/>
            <a:ext cx="415508" cy="131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388574" y="5952639"/>
            <a:ext cx="415508" cy="131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87928" y="5223464"/>
            <a:ext cx="141680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NRU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05599" y="4972087"/>
            <a:ext cx="80732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WB Pages</a:t>
            </a:r>
            <a:endParaRPr lang="en-US" sz="1200" b="1" dirty="0">
              <a:latin typeface="Calibri" pitchFamily="34" charset="0"/>
            </a:endParaRPr>
          </a:p>
        </p:txBody>
      </p:sp>
      <p:cxnSp>
        <p:nvCxnSpPr>
          <p:cNvPr id="106" name="Elbow Connector 105"/>
          <p:cNvCxnSpPr>
            <a:stCxn id="105" idx="3"/>
            <a:endCxn id="105" idx="1"/>
          </p:cNvCxnSpPr>
          <p:nvPr/>
        </p:nvCxnSpPr>
        <p:spPr>
          <a:xfrm flipH="1">
            <a:off x="6705599" y="5110586"/>
            <a:ext cx="807325" cy="12700"/>
          </a:xfrm>
          <a:prstGeom prst="bentConnector5">
            <a:avLst>
              <a:gd name="adj1" fmla="val -62787"/>
              <a:gd name="adj2" fmla="val 8400102"/>
              <a:gd name="adj3" fmla="val 154908"/>
            </a:avLst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81" idx="3"/>
            <a:endCxn id="102" idx="1"/>
          </p:cNvCxnSpPr>
          <p:nvPr/>
        </p:nvCxnSpPr>
        <p:spPr>
          <a:xfrm>
            <a:off x="3615418" y="3614261"/>
            <a:ext cx="2773156" cy="22724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1676400" y="5029200"/>
            <a:ext cx="2743200" cy="5154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 pitchFamily="34" charset="0"/>
              </a:rPr>
              <a:t>#writes &gt; threshold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515920" y="4160520"/>
            <a:ext cx="3076288" cy="7019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Pages captured  in Dirty List are operated with WB!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1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833">
        <p:fade/>
      </p:transition>
    </mc:Choice>
    <mc:Fallback xmlns="">
      <p:transition spd="med" advTm="62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48415E-7 L -0.15573 0.06408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319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6822E-6 L 8.33333E-7 0.0654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2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48415E-7 L 0.16094 0.06408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6546 L 8.33333E-7 0.1383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94 0.06408 L 0.16528 0.32408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0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0.06408 L -0.1566 0.2179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0" grpId="1" animBg="1"/>
      <p:bldP spid="80" grpId="2" animBg="1"/>
      <p:bldP spid="81" grpId="0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/>
      <p:bldP spid="83" grpId="0" animBg="1"/>
      <p:bldP spid="84" grpId="0" animBg="1"/>
      <p:bldP spid="82" grpId="0" animBg="1"/>
      <p:bldP spid="88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 animBg="1"/>
      <p:bldP spid="101" grpId="0" animBg="1"/>
      <p:bldP spid="102" grpId="0" animBg="1"/>
      <p:bldP spid="103" grpId="0" animBg="1"/>
      <p:bldP spid="104" grpId="0"/>
      <p:bldP spid="105" grpId="0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Key Ideas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Experimental Results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Effectiveness of </a:t>
            </a:r>
            <a:r>
              <a:rPr lang="en-US" dirty="0" err="1" smtClean="0"/>
              <a:t>DiRT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52">
        <p:fade/>
      </p:transition>
    </mc:Choice>
    <mc:Fallback xmlns="">
      <p:transition spd="med" advTm="3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Evaluations</a:t>
            </a:r>
            <a:br>
              <a:rPr lang="en-US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- Methodology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5795"/>
            <a:ext cx="4800600" cy="381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System Parameters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04657"/>
              </p:ext>
            </p:extLst>
          </p:nvPr>
        </p:nvGraphicFramePr>
        <p:xfrm>
          <a:off x="5180249" y="1752603"/>
          <a:ext cx="3505200" cy="4191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20090"/>
                <a:gridCol w="278511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Workloads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x </a:t>
                      </a:r>
                      <a:r>
                        <a:rPr lang="en-US" sz="1400" dirty="0" err="1" smtClean="0"/>
                        <a:t>mcf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x </a:t>
                      </a:r>
                      <a:r>
                        <a:rPr lang="en-US" sz="1400" dirty="0" err="1" smtClean="0"/>
                        <a:t>lbm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x leslie3d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mcf-lbm-milc-libquantum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mcf-lbm-libquantum-leslie3d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libquantum-mcf-milc-leslie3d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mcf-milc-wrf-soplex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milc-leslie3d-GemsFDTD-astar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libquantum-bwaves-wrf-astar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bwaves-wrf-soplex-GemsFDTD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82082"/>
              </p:ext>
            </p:extLst>
          </p:nvPr>
        </p:nvGraphicFramePr>
        <p:xfrm>
          <a:off x="304800" y="1752600"/>
          <a:ext cx="4800600" cy="41906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05000"/>
                <a:gridCol w="28956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CPU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</a:t>
                      </a:r>
                    </a:p>
                    <a:p>
                      <a:r>
                        <a:rPr lang="en-US" sz="1400" dirty="0" smtClean="0"/>
                        <a:t>L1 Cache</a:t>
                      </a:r>
                    </a:p>
                    <a:p>
                      <a:r>
                        <a:rPr lang="en-US" sz="1400" dirty="0" smtClean="0"/>
                        <a:t>L2 Cache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cores, 3.2GHz OOO</a:t>
                      </a:r>
                    </a:p>
                    <a:p>
                      <a:r>
                        <a:rPr lang="en-US" sz="1400" dirty="0" smtClean="0"/>
                        <a:t>32KB</a:t>
                      </a:r>
                      <a:r>
                        <a:rPr lang="en-US" sz="1400" baseline="0" dirty="0" smtClean="0"/>
                        <a:t> I$ (4-way), 32KB D$(4-way)</a:t>
                      </a:r>
                    </a:p>
                    <a:p>
                      <a:r>
                        <a:rPr lang="en-US" sz="1400" baseline="0" dirty="0" smtClean="0"/>
                        <a:t>16-way, shared 4MB </a:t>
                      </a:r>
                      <a:endParaRPr lang="en-US" sz="1400" dirty="0"/>
                    </a:p>
                  </a:txBody>
                  <a:tcPr/>
                </a:tc>
              </a:tr>
              <a:tr h="3654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Stacked DRAM Cache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23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Cache Size</a:t>
                      </a:r>
                    </a:p>
                    <a:p>
                      <a:r>
                        <a:rPr lang="en-US" sz="1400" dirty="0" smtClean="0"/>
                        <a:t>Bus Frequency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Chans</a:t>
                      </a:r>
                      <a:r>
                        <a:rPr lang="en-US" sz="1400" dirty="0" smtClean="0"/>
                        <a:t>/Ranks/Banks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</a:t>
                      </a:r>
                      <a:r>
                        <a:rPr lang="en-US" sz="1400" baseline="0" dirty="0" smtClean="0"/>
                        <a:t> MB</a:t>
                      </a:r>
                    </a:p>
                    <a:p>
                      <a:r>
                        <a:rPr lang="en-US" sz="1400" baseline="0" dirty="0" smtClean="0"/>
                        <a:t>1.0 GHz (DDR 2.0GHz), 128 bits per channel</a:t>
                      </a:r>
                    </a:p>
                    <a:p>
                      <a:r>
                        <a:rPr lang="en-US" sz="1400" baseline="0" dirty="0" smtClean="0"/>
                        <a:t>4/1/8, 2048 bytes row buffer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358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Off-chip DRAM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81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</a:t>
                      </a:r>
                      <a:r>
                        <a:rPr lang="en-US" sz="1400" baseline="0" dirty="0" smtClean="0"/>
                        <a:t> Frequency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err="1" smtClean="0"/>
                        <a:t>Chans</a:t>
                      </a:r>
                      <a:r>
                        <a:rPr lang="en-US" sz="1400" baseline="0" dirty="0" smtClean="0"/>
                        <a:t>/Ranks/Banks</a:t>
                      </a:r>
                    </a:p>
                    <a:p>
                      <a:r>
                        <a:rPr lang="en-US" sz="1400" baseline="0" dirty="0" err="1" smtClean="0"/>
                        <a:t>tCAS-tRCD-tRP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800 MHz (DDR 1.6GHz),</a:t>
                      </a:r>
                      <a:r>
                        <a:rPr lang="en-US" sz="1400" baseline="0" dirty="0" smtClean="0"/>
                        <a:t> 64 bits per channel</a:t>
                      </a:r>
                    </a:p>
                    <a:p>
                      <a:r>
                        <a:rPr lang="en-US" sz="1400" baseline="0" dirty="0" smtClean="0"/>
                        <a:t>2/1/8, 16KB bytes row buffer</a:t>
                      </a:r>
                    </a:p>
                    <a:p>
                      <a:r>
                        <a:rPr lang="en-US" sz="1400" baseline="0" dirty="0" smtClean="0"/>
                        <a:t>11-11-11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174942" y="1282083"/>
            <a:ext cx="3505200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Workloads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865">
        <p:fade/>
      </p:transition>
    </mc:Choice>
    <mc:Fallback xmlns="">
      <p:transition spd="med" advTm="26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Evaluations</a:t>
            </a:r>
            <a:br>
              <a:rPr lang="en-US" dirty="0" smtClean="0"/>
            </a:br>
            <a:r>
              <a:rPr lang="en-US" sz="2200" dirty="0" smtClean="0"/>
              <a:t>- </a:t>
            </a:r>
            <a:r>
              <a:rPr lang="en-US" sz="2200" dirty="0" smtClean="0">
                <a:solidFill>
                  <a:srgbClr val="C00000"/>
                </a:solidFill>
              </a:rPr>
              <a:t>Performance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726178"/>
              </p:ext>
            </p:extLst>
          </p:nvPr>
        </p:nvGraphicFramePr>
        <p:xfrm>
          <a:off x="228600" y="1143000"/>
          <a:ext cx="8686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638801" y="1754490"/>
            <a:ext cx="3051898" cy="6077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20.3% improvement 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over baseline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30913" y="3624999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996931" y="2949934"/>
            <a:ext cx="2081" cy="4631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096000" y="2362200"/>
            <a:ext cx="2594698" cy="457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15.4% more  over MM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1891534"/>
            <a:ext cx="2362200" cy="6230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HMP is worse than MM for many WLs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599" y="1754490"/>
            <a:ext cx="2880447" cy="7601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With </a:t>
            </a:r>
            <a:r>
              <a:rPr lang="en-US" sz="2000" dirty="0" err="1" smtClean="0">
                <a:latin typeface="Calibri" pitchFamily="34" charset="0"/>
              </a:rPr>
              <a:t>DiRT</a:t>
            </a:r>
            <a:r>
              <a:rPr lang="en-US" sz="2000" dirty="0" smtClean="0">
                <a:latin typeface="Calibri" pitchFamily="34" charset="0"/>
              </a:rPr>
              <a:t> support, HMP becomes very effective!!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3624999"/>
            <a:ext cx="381000" cy="7254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48600" y="3211483"/>
            <a:ext cx="381000" cy="11392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86700" y="2897442"/>
            <a:ext cx="381000" cy="14551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488013" y="3624999"/>
            <a:ext cx="2133600" cy="7722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MM improves </a:t>
            </a:r>
          </a:p>
          <a:p>
            <a:r>
              <a:rPr lang="en-US" sz="2000" dirty="0" smtClean="0">
                <a:latin typeface="Calibri" pitchFamily="34" charset="0"/>
              </a:rPr>
              <a:t>AVG performance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48400" y="2134545"/>
            <a:ext cx="2438399" cy="6230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HMP without </a:t>
            </a:r>
            <a:r>
              <a:rPr lang="en-US" sz="2000" dirty="0" err="1" smtClean="0">
                <a:latin typeface="Calibri" pitchFamily="34" charset="0"/>
              </a:rPr>
              <a:t>DiRT</a:t>
            </a:r>
            <a:r>
              <a:rPr lang="en-US" sz="2000" dirty="0" smtClean="0">
                <a:latin typeface="Calibri" pitchFamily="34" charset="0"/>
              </a:rPr>
              <a:t> does not work well!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34238" y="3614452"/>
            <a:ext cx="2133600" cy="7722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Not better than the baseline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42998" y="3048000"/>
            <a:ext cx="381000" cy="129462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ular Callout 26"/>
          <p:cNvSpPr/>
          <p:nvPr/>
        </p:nvSpPr>
        <p:spPr>
          <a:xfrm>
            <a:off x="2777864" y="685800"/>
            <a:ext cx="2710149" cy="647700"/>
          </a:xfrm>
          <a:prstGeom prst="wedgeRoundRectCallout">
            <a:avLst>
              <a:gd name="adj1" fmla="val -24529"/>
              <a:gd name="adj2" fmla="val 748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Need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verification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for predicted miss requests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8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303">
        <p:fade/>
      </p:transition>
    </mc:Choice>
    <mc:Fallback xmlns="">
      <p:transition spd="med" advTm="45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18" grpId="0" animBg="1"/>
      <p:bldP spid="18" grpId="1" animBg="1"/>
      <p:bldP spid="21" grpId="0" animBg="1"/>
      <p:bldP spid="21" grpId="1" animBg="1"/>
      <p:bldP spid="20" grpId="0" animBg="1"/>
      <p:bldP spid="20" grpId="1" animBg="1"/>
      <p:bldP spid="23" grpId="0" animBg="1"/>
      <p:bldP spid="23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Motivation &amp; Key Ideas</a:t>
            </a:r>
          </a:p>
          <a:p>
            <a:pPr lvl="1"/>
            <a:r>
              <a:rPr lang="en-US" dirty="0" smtClean="0"/>
              <a:t>Overkill of </a:t>
            </a:r>
            <a:r>
              <a:rPr lang="en-US" dirty="0" err="1" smtClean="0"/>
              <a:t>MissMap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2"/>
                </a:solidFill>
              </a:rPr>
              <a:t>HMP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Under-utilized Aggregate Bandwidth (</a:t>
            </a:r>
            <a:r>
              <a:rPr lang="en-US" dirty="0" smtClean="0">
                <a:solidFill>
                  <a:schemeClr val="accent2"/>
                </a:solidFill>
              </a:rPr>
              <a:t>SBD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Obstacles Imposed by Dirty Data (</a:t>
            </a:r>
            <a:r>
              <a:rPr lang="en-US" dirty="0" err="1" smtClean="0">
                <a:solidFill>
                  <a:schemeClr val="accent2"/>
                </a:solidFill>
              </a:rPr>
              <a:t>DiRT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Mechanism Design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92">
        <p:fade/>
      </p:transition>
    </mc:Choice>
    <mc:Fallback xmlns="">
      <p:transition spd="med" advTm="150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>
                <a:solidFill>
                  <a:srgbClr val="C00000"/>
                </a:solidFill>
              </a:rPr>
              <a:t>Effectiveness of </a:t>
            </a:r>
            <a:r>
              <a:rPr lang="en-US" dirty="0" err="1" smtClean="0">
                <a:solidFill>
                  <a:srgbClr val="C00000"/>
                </a:solidFill>
              </a:rPr>
              <a:t>DiRT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53355"/>
              </p:ext>
            </p:extLst>
          </p:nvPr>
        </p:nvGraphicFramePr>
        <p:xfrm>
          <a:off x="533400" y="1295400"/>
          <a:ext cx="8001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098587"/>
              </p:ext>
            </p:extLst>
          </p:nvPr>
        </p:nvGraphicFramePr>
        <p:xfrm>
          <a:off x="228600" y="3733800"/>
          <a:ext cx="8686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4515881" y="1143000"/>
            <a:ext cx="2710149" cy="647700"/>
          </a:xfrm>
          <a:prstGeom prst="wedgeRoundRectCallout">
            <a:avLst>
              <a:gd name="adj1" fmla="val -24529"/>
              <a:gd name="adj2" fmla="val 748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CLEAN: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Safe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to apply HMP/SBD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583455" y="3810000"/>
            <a:ext cx="2819400" cy="647700"/>
          </a:xfrm>
          <a:prstGeom prst="wedgeRoundRectCallout">
            <a:avLst>
              <a:gd name="adj1" fmla="val -24529"/>
              <a:gd name="adj2" fmla="val 748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WT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traffic &gt;&gt;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WB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traffic</a:t>
            </a:r>
            <a:endParaRPr lang="en-US" sz="20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DiRT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traffic ~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WB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traffic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438">
        <p:fade/>
      </p:transition>
    </mc:Choice>
    <mc:Fallback xmlns="">
      <p:transition spd="med" advTm="100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Key Ideas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3">
        <p:fade/>
      </p:transition>
    </mc:Choice>
    <mc:Fallback xmlns="">
      <p:transition spd="med" advTm="3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Problem</a:t>
            </a:r>
            <a:r>
              <a:rPr lang="en-US" dirty="0" smtClean="0"/>
              <a:t>: Inefficiencies in current DRAM cache approach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Multi-MB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2"/>
                </a:solidFill>
              </a:rPr>
              <a:t>High-latency</a:t>
            </a:r>
            <a:r>
              <a:rPr lang="en-US" dirty="0" smtClean="0"/>
              <a:t> cache line tracking structure (</a:t>
            </a:r>
            <a:r>
              <a:rPr lang="en-US" dirty="0" err="1" smtClean="0">
                <a:solidFill>
                  <a:schemeClr val="accent2"/>
                </a:solidFill>
              </a:rPr>
              <a:t>MissMap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Under-utilized</a:t>
            </a:r>
            <a:r>
              <a:rPr lang="en-US" dirty="0" smtClean="0"/>
              <a:t> aggregate </a:t>
            </a:r>
            <a:r>
              <a:rPr lang="en-US" dirty="0"/>
              <a:t>s</a:t>
            </a:r>
            <a:r>
              <a:rPr lang="en-US" dirty="0" smtClean="0"/>
              <a:t>ystem bandwidth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Solution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peculative approaches</a:t>
            </a:r>
          </a:p>
          <a:p>
            <a:pPr lvl="1"/>
            <a:r>
              <a:rPr lang="en-US" dirty="0" smtClean="0"/>
              <a:t>Replace </a:t>
            </a:r>
            <a:r>
              <a:rPr lang="en-US" dirty="0" err="1" smtClean="0"/>
              <a:t>MissMap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4"/>
                </a:solidFill>
              </a:rPr>
              <a:t>a less-than-1KB </a:t>
            </a:r>
            <a:r>
              <a:rPr lang="en-US" dirty="0" smtClean="0"/>
              <a:t>Hit-Miss Predictor (</a:t>
            </a:r>
            <a:r>
              <a:rPr lang="en-US" dirty="0" smtClean="0">
                <a:solidFill>
                  <a:schemeClr val="accent4"/>
                </a:solidFill>
              </a:rPr>
              <a:t>HMP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Dynamically </a:t>
            </a:r>
            <a:r>
              <a:rPr lang="en-US" dirty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teer hit requests </a:t>
            </a:r>
            <a:r>
              <a:rPr lang="en-US" dirty="0" smtClean="0"/>
              <a:t>either to DRAM$ or off-chip DRAM (</a:t>
            </a:r>
            <a:r>
              <a:rPr lang="en-US" dirty="0" smtClean="0">
                <a:solidFill>
                  <a:schemeClr val="accent4"/>
                </a:solidFill>
              </a:rPr>
              <a:t>SBD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Maintain a </a:t>
            </a:r>
            <a:r>
              <a:rPr lang="en-US" dirty="0" smtClean="0">
                <a:solidFill>
                  <a:schemeClr val="accent4"/>
                </a:solidFill>
              </a:rPr>
              <a:t>mostly-clean</a:t>
            </a:r>
            <a:r>
              <a:rPr lang="en-US" dirty="0" smtClean="0"/>
              <a:t> DRAM cache with Dirty Region Tracker (</a:t>
            </a:r>
            <a:r>
              <a:rPr lang="en-US" dirty="0" err="1" smtClean="0">
                <a:solidFill>
                  <a:schemeClr val="accent4"/>
                </a:solidFill>
              </a:rPr>
              <a:t>DiRT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Result</a:t>
            </a:r>
            <a:r>
              <a:rPr lang="en-US" dirty="0" smtClean="0"/>
              <a:t>: Make DRAM cache approach more practical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20.3% faster </a:t>
            </a:r>
            <a:r>
              <a:rPr lang="en-US" dirty="0" smtClean="0"/>
              <a:t>than no DRAM cache (15.4% over the state-of-the-art)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Removed 4MB </a:t>
            </a:r>
            <a:r>
              <a:rPr lang="en-US" dirty="0" smtClean="0"/>
              <a:t>storage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requirement (so, much more practical)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800600" y="2286000"/>
            <a:ext cx="4100011" cy="838200"/>
          </a:xfrm>
          <a:prstGeom prst="wedgeRoundRectCallout">
            <a:avLst>
              <a:gd name="adj1" fmla="val -20929"/>
              <a:gd name="adj2" fmla="val 6288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IDEA</a:t>
            </a:r>
            <a:r>
              <a:rPr lang="en-US" sz="2000" dirty="0" smtClean="0">
                <a:latin typeface="Calibri" pitchFamily="34" charset="0"/>
              </a:rPr>
              <a:t>: Region-Based Prediction!</a:t>
            </a:r>
          </a:p>
          <a:p>
            <a:r>
              <a:rPr lang="en-US" sz="2000" dirty="0" smtClean="0">
                <a:latin typeface="Calibri" pitchFamily="34" charset="0"/>
              </a:rPr>
              <a:t>+ TAGE Predictor-like Structure!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43435" y="4419600"/>
            <a:ext cx="3567165" cy="685800"/>
          </a:xfrm>
          <a:prstGeom prst="wedgeRoundRectCallout">
            <a:avLst>
              <a:gd name="adj1" fmla="val 20344"/>
              <a:gd name="adj2" fmla="val -6154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IDEA</a:t>
            </a:r>
            <a:r>
              <a:rPr lang="en-US" sz="2000" dirty="0" smtClean="0">
                <a:latin typeface="Calibri" pitchFamily="34" charset="0"/>
              </a:rPr>
              <a:t>: Hybrid Region-Based WT/WB policy for DRAM$!</a:t>
            </a:r>
            <a:endParaRPr lang="en-US" sz="20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351">
        <p:fade/>
      </p:transition>
    </mc:Choice>
    <mc:Fallback xmlns="">
      <p:transition spd="med" advTm="75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Thank </a:t>
            </a:r>
            <a:r>
              <a:rPr lang="en-US" sz="4800" dirty="0" smtClean="0"/>
              <a:t>you!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13">
        <p:fade/>
      </p:transition>
    </mc:Choice>
    <mc:Fallback xmlns="">
      <p:transition spd="med" advTm="73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Die-Stacked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Die-stacking technology is </a:t>
            </a:r>
            <a:r>
              <a:rPr lang="en-US" dirty="0" smtClean="0">
                <a:solidFill>
                  <a:schemeClr val="accent2"/>
                </a:solidFill>
              </a:rPr>
              <a:t>NOW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Q: How to use of stacked DRAM? </a:t>
            </a:r>
          </a:p>
          <a:p>
            <a:endParaRPr lang="en-US" dirty="0" smtClean="0"/>
          </a:p>
          <a:p>
            <a:r>
              <a:rPr lang="en-US" dirty="0" smtClean="0"/>
              <a:t>Two main usages</a:t>
            </a:r>
            <a:endParaRPr lang="en-US" dirty="0"/>
          </a:p>
          <a:p>
            <a:pPr lvl="1"/>
            <a:r>
              <a:rPr lang="en-US" dirty="0" smtClean="0"/>
              <a:t>Usage 1: Use it as </a:t>
            </a:r>
            <a:r>
              <a:rPr lang="en-US" dirty="0" smtClean="0">
                <a:solidFill>
                  <a:schemeClr val="accent2"/>
                </a:solidFill>
              </a:rPr>
              <a:t>main memory </a:t>
            </a:r>
          </a:p>
          <a:p>
            <a:pPr lvl="1"/>
            <a:r>
              <a:rPr lang="en-US" dirty="0" smtClean="0"/>
              <a:t>Usage 2: Use it as a large </a:t>
            </a:r>
            <a:r>
              <a:rPr lang="en-US" dirty="0" smtClean="0">
                <a:solidFill>
                  <a:schemeClr val="accent2"/>
                </a:solidFill>
              </a:rPr>
              <a:t>cache</a:t>
            </a:r>
            <a:r>
              <a:rPr lang="en-US" dirty="0" smtClean="0"/>
              <a:t> (DRAM cache)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7" y="1752600"/>
            <a:ext cx="3352800" cy="25146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818478" y="1903012"/>
            <a:ext cx="2658522" cy="840188"/>
          </a:xfrm>
          <a:prstGeom prst="wedgeRoundRectCallout">
            <a:avLst>
              <a:gd name="adj1" fmla="val -59083"/>
              <a:gd name="adj2" fmla="val -22672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Same Tech/Logic</a:t>
            </a: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(DRAM Stack)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124200" y="3352799"/>
            <a:ext cx="2023539" cy="727113"/>
          </a:xfrm>
          <a:prstGeom prst="wedgeRoundRectCallout">
            <a:avLst>
              <a:gd name="adj1" fmla="val -29582"/>
              <a:gd name="adj2" fmla="val -121384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Processor Die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0" y="3113443"/>
            <a:ext cx="3429000" cy="103630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 pitchFamily="34" charset="0"/>
              </a:rPr>
              <a:t>Hundreds of MBs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On-Chip Stacked DRAM!!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17" y="407991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Credit: IBM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53388" y="3352800"/>
            <a:ext cx="2674328" cy="712424"/>
          </a:xfrm>
          <a:prstGeom prst="wedgeRoundRectCallout">
            <a:avLst>
              <a:gd name="adj1" fmla="val 20813"/>
              <a:gd name="adj2" fmla="val -107490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Through-Silicon Via </a:t>
            </a: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(TSV)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5334000" cy="381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745585" y="4731745"/>
            <a:ext cx="3255415" cy="990600"/>
          </a:xfrm>
          <a:prstGeom prst="wedgeRoundRectCallout">
            <a:avLst>
              <a:gd name="adj1" fmla="val -22907"/>
              <a:gd name="adj2" fmla="val 72418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This work is about the DRAM cache usage!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1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688">
        <p:fade/>
      </p:transition>
    </mc:Choice>
    <mc:Fallback xmlns="">
      <p:transition spd="med" advTm="81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DRAM Cache Organization: </a:t>
            </a:r>
            <a:r>
              <a:rPr lang="en-US" dirty="0" err="1" smtClean="0"/>
              <a:t>Loh</a:t>
            </a:r>
            <a:r>
              <a:rPr lang="en-US" dirty="0" smtClean="0"/>
              <a:t> and Hill [MICRO’11]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Innovation</a:t>
            </a:r>
            <a:r>
              <a:rPr lang="en-US" dirty="0" smtClean="0"/>
              <a:t>: TAG and DATA blocks are placed in the same row </a:t>
            </a:r>
          </a:p>
          <a:p>
            <a:pPr lvl="2"/>
            <a:r>
              <a:rPr lang="en-US" dirty="0" smtClean="0"/>
              <a:t>Accessing both without closing/opening another row =&gt; Reduce Hit Latency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Innovation</a:t>
            </a:r>
            <a:r>
              <a:rPr lang="en-US" dirty="0" smtClean="0"/>
              <a:t>: Keep </a:t>
            </a:r>
            <a:r>
              <a:rPr lang="en-US" dirty="0"/>
              <a:t>track of cache blocks installed in the DRAM</a:t>
            </a:r>
            <a:r>
              <a:rPr lang="en-US" dirty="0" smtClean="0"/>
              <a:t>$ (</a:t>
            </a:r>
            <a:r>
              <a:rPr lang="en-US" dirty="0" err="1" smtClean="0">
                <a:solidFill>
                  <a:schemeClr val="accent2"/>
                </a:solidFill>
              </a:rPr>
              <a:t>MissMap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Avoiding DRAM$ access on a miss request =&gt; Reduce Miss Latency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0" name="Rectangle 99"/>
          <p:cNvSpPr/>
          <p:nvPr/>
        </p:nvSpPr>
        <p:spPr bwMode="auto">
          <a:xfrm>
            <a:off x="3718942" y="499544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084935" y="499544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718942" y="513260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084935" y="513260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4445616" y="499544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811609" y="499544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445616" y="513260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4811609" y="513260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3341391" y="3408358"/>
            <a:ext cx="1085964" cy="37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3</a:t>
            </a:r>
            <a:r>
              <a:rPr lang="en-US" sz="1200" dirty="0" smtClean="0"/>
              <a:t> tag blocks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141" name="Content Placeholder 2"/>
          <p:cNvSpPr txBox="1">
            <a:spLocks/>
          </p:cNvSpPr>
          <p:nvPr/>
        </p:nvSpPr>
        <p:spPr>
          <a:xfrm>
            <a:off x="4427355" y="3406826"/>
            <a:ext cx="3657885" cy="37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29 data blocks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Cache: State of the Art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1006073" y="3349529"/>
            <a:ext cx="1828800" cy="1828800"/>
            <a:chOff x="1143000" y="1828800"/>
            <a:chExt cx="1828800" cy="1828800"/>
          </a:xfrm>
        </p:grpSpPr>
        <p:grpSp>
          <p:nvGrpSpPr>
            <p:cNvPr id="54" name="Group 53"/>
            <p:cNvGrpSpPr/>
            <p:nvPr/>
          </p:nvGrpSpPr>
          <p:grpSpPr>
            <a:xfrm>
              <a:off x="1143000" y="1828800"/>
              <a:ext cx="1828800" cy="1828800"/>
              <a:chOff x="1143000" y="1828800"/>
              <a:chExt cx="1828800" cy="1828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43000" y="1828800"/>
                <a:ext cx="1828800" cy="18288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143000" y="19202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143000" y="20116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143000" y="21945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43000" y="21031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143000" y="22860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143000" y="23774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143000" y="24688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43000" y="26517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143000" y="25603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43000" y="27432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143000" y="28346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143000" y="29260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143000" y="31089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143000" y="30175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143000" y="32004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143000" y="32918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143000" y="33832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143000" y="35661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143000" y="34747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143000" y="36576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 rot="5400000">
              <a:off x="1143000" y="1828800"/>
              <a:ext cx="1828800" cy="1828800"/>
              <a:chOff x="1143000" y="1828800"/>
              <a:chExt cx="1828800" cy="18288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143000" y="1828800"/>
                <a:ext cx="1828800" cy="18288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143000" y="19202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143000" y="20116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143000" y="21945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143000" y="21031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143000" y="22860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143000" y="23774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143000" y="24688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43000" y="26517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143000" y="25603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43000" y="27432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43000" y="28346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43000" y="29260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43000" y="31089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43000" y="30175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143000" y="32004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43000" y="32918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43000" y="33832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43000" y="35661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43000" y="34747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143000" y="36576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tangle 77"/>
          <p:cNvSpPr/>
          <p:nvPr/>
        </p:nvSpPr>
        <p:spPr>
          <a:xfrm>
            <a:off x="548873" y="3349528"/>
            <a:ext cx="365760" cy="18288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latin typeface="+mj-lt"/>
                <a:cs typeface="Arial" pitchFamily="34" charset="0"/>
              </a:rPr>
              <a:t>Row Decoder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06073" y="5269769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+mj-lt"/>
                <a:cs typeface="Arial" pitchFamily="34" charset="0"/>
              </a:rPr>
              <a:t>Sense Amplifier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533633" y="5667651"/>
            <a:ext cx="2323482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DRAM Bank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126" name="Rectangle 125"/>
          <p:cNvSpPr/>
          <p:nvPr/>
        </p:nvSpPr>
        <p:spPr>
          <a:xfrm>
            <a:off x="1006073" y="3898169"/>
            <a:ext cx="1828800" cy="91440"/>
          </a:xfrm>
          <a:prstGeom prst="rect">
            <a:avLst/>
          </a:prstGeom>
          <a:solidFill>
            <a:srgbClr val="C000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333007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369583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406159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42735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479311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515887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52463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89039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25615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98767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735343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4427355" y="3628398"/>
            <a:ext cx="365788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3341391" y="3628398"/>
            <a:ext cx="1091203" cy="13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Content Placeholder 2"/>
          <p:cNvSpPr txBox="1">
            <a:spLocks/>
          </p:cNvSpPr>
          <p:nvPr/>
        </p:nvSpPr>
        <p:spPr>
          <a:xfrm>
            <a:off x="6621916" y="3637461"/>
            <a:ext cx="365760" cy="37397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…</a:t>
            </a:r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</p:txBody>
      </p:sp>
      <p:sp>
        <p:nvSpPr>
          <p:cNvPr id="143" name="Content Placeholder 2"/>
          <p:cNvSpPr txBox="1">
            <a:spLocks/>
          </p:cNvSpPr>
          <p:nvPr/>
        </p:nvSpPr>
        <p:spPr>
          <a:xfrm>
            <a:off x="7825875" y="3746212"/>
            <a:ext cx="1085964" cy="37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Row X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3341391" y="4011433"/>
            <a:ext cx="4743849" cy="37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DRAM (2KB ROW, 32 blocks for 64B line)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153" name="Rectangle 152"/>
          <p:cNvSpPr/>
          <p:nvPr/>
        </p:nvSpPr>
        <p:spPr bwMode="auto">
          <a:xfrm>
            <a:off x="7719480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3" name="Rounded Rectangular Callout 162"/>
          <p:cNvSpPr/>
          <p:nvPr/>
        </p:nvSpPr>
        <p:spPr>
          <a:xfrm>
            <a:off x="3183261" y="3355906"/>
            <a:ext cx="5467562" cy="914400"/>
          </a:xfrm>
          <a:prstGeom prst="wedgeRoundRectCallout">
            <a:avLst>
              <a:gd name="adj1" fmla="val -56195"/>
              <a:gd name="adj2" fmla="val 14173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75" name="Content Placeholder 2"/>
          <p:cNvSpPr txBox="1">
            <a:spLocks/>
          </p:cNvSpPr>
          <p:nvPr/>
        </p:nvSpPr>
        <p:spPr>
          <a:xfrm>
            <a:off x="3274124" y="5667650"/>
            <a:ext cx="2323482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</a:rPr>
              <a:t>MissMap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cxnSp>
        <p:nvCxnSpPr>
          <p:cNvPr id="177" name="Elbow Connector 176"/>
          <p:cNvCxnSpPr/>
          <p:nvPr/>
        </p:nvCxnSpPr>
        <p:spPr>
          <a:xfrm rot="10800000" flipV="1">
            <a:off x="5189059" y="5086888"/>
            <a:ext cx="1516775" cy="335281"/>
          </a:xfrm>
          <a:prstGeom prst="bentConnector3">
            <a:avLst>
              <a:gd name="adj1" fmla="val -1307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 bwMode="auto">
          <a:xfrm>
            <a:off x="6423131" y="4888438"/>
            <a:ext cx="564544" cy="13716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80" name="Content Placeholder 2"/>
          <p:cNvSpPr txBox="1">
            <a:spLocks/>
          </p:cNvSpPr>
          <p:nvPr/>
        </p:nvSpPr>
        <p:spPr>
          <a:xfrm>
            <a:off x="6887969" y="4863664"/>
            <a:ext cx="1676167" cy="306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Memory Request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1" name="Rounded Rectangular Callout 180"/>
          <p:cNvSpPr/>
          <p:nvPr/>
        </p:nvSpPr>
        <p:spPr>
          <a:xfrm>
            <a:off x="3901822" y="4355369"/>
            <a:ext cx="2354475" cy="708660"/>
          </a:xfrm>
          <a:prstGeom prst="wedgeRoundRectCallout">
            <a:avLst>
              <a:gd name="adj1" fmla="val -25606"/>
              <a:gd name="adj2" fmla="val 7113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 Found!</a:t>
            </a:r>
          </a:p>
          <a:p>
            <a:pPr algn="ctr"/>
            <a:r>
              <a:rPr lang="en-US" sz="1600" dirty="0" smtClean="0"/>
              <a:t>Do not access DRAM$</a:t>
            </a:r>
            <a:endParaRPr lang="en-US" sz="1600" dirty="0"/>
          </a:p>
        </p:txBody>
      </p:sp>
      <p:sp>
        <p:nvSpPr>
          <p:cNvPr id="183" name="Rounded Rectangular Callout 182"/>
          <p:cNvSpPr/>
          <p:nvPr/>
        </p:nvSpPr>
        <p:spPr>
          <a:xfrm>
            <a:off x="6073275" y="5572188"/>
            <a:ext cx="2080125" cy="600012"/>
          </a:xfrm>
          <a:prstGeom prst="wedgeRoundRectCallout">
            <a:avLst>
              <a:gd name="adj1" fmla="val -24891"/>
              <a:gd name="adj2" fmla="val -7414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Check </a:t>
            </a:r>
            <a:r>
              <a:rPr lang="en-US" sz="1600" dirty="0" err="1" smtClean="0"/>
              <a:t>MissMap</a:t>
            </a:r>
            <a:endParaRPr lang="en-US" sz="1600" dirty="0" smtClean="0"/>
          </a:p>
          <a:p>
            <a:pPr algn="ctr"/>
            <a:r>
              <a:rPr lang="en-US" sz="1600" dirty="0" smtClean="0"/>
              <a:t>for </a:t>
            </a:r>
            <a:r>
              <a:rPr lang="en-US" sz="1600" dirty="0" smtClean="0">
                <a:solidFill>
                  <a:schemeClr val="accent2"/>
                </a:solidFill>
              </a:rPr>
              <a:t>every</a:t>
            </a:r>
            <a:r>
              <a:rPr lang="en-US" sz="1600" dirty="0" smtClean="0"/>
              <a:t> request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3718709" y="526976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4084702" y="526976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3718709" y="540692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084702" y="540692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445383" y="526976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811376" y="526976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4445383" y="540692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4811376" y="540692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0" name="Rounded Rectangular Callout 109"/>
          <p:cNvSpPr/>
          <p:nvPr/>
        </p:nvSpPr>
        <p:spPr>
          <a:xfrm>
            <a:off x="3048001" y="4538249"/>
            <a:ext cx="2293754" cy="715279"/>
          </a:xfrm>
          <a:prstGeom prst="wedgeRoundRectCallout">
            <a:avLst>
              <a:gd name="adj1" fmla="val 20676"/>
              <a:gd name="adj2" fmla="val 7538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Record the </a:t>
            </a:r>
            <a:r>
              <a:rPr lang="en-US" sz="1600" dirty="0" smtClean="0">
                <a:solidFill>
                  <a:schemeClr val="accent2"/>
                </a:solidFill>
              </a:rPr>
              <a:t>existence</a:t>
            </a:r>
            <a:r>
              <a:rPr lang="en-US" sz="1600" dirty="0" smtClean="0"/>
              <a:t> of the </a:t>
            </a:r>
            <a:r>
              <a:rPr lang="en-US" sz="1600" dirty="0" err="1" smtClean="0"/>
              <a:t>cacheline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111" name="Rounded Rectangular Callout 110"/>
          <p:cNvSpPr/>
          <p:nvPr/>
        </p:nvSpPr>
        <p:spPr>
          <a:xfrm>
            <a:off x="4130870" y="4399739"/>
            <a:ext cx="2056009" cy="695055"/>
          </a:xfrm>
          <a:prstGeom prst="wedgeRoundRectCallout">
            <a:avLst>
              <a:gd name="adj1" fmla="val -25606"/>
              <a:gd name="adj2" fmla="val 7113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Found!</a:t>
            </a:r>
          </a:p>
          <a:p>
            <a:pPr algn="ctr"/>
            <a:r>
              <a:rPr lang="en-US" sz="1600" dirty="0" smtClean="0"/>
              <a:t>Send to DRAM$</a:t>
            </a:r>
            <a:endParaRPr lang="en-US" sz="1600" dirty="0"/>
          </a:p>
        </p:txBody>
      </p:sp>
      <p:sp>
        <p:nvSpPr>
          <p:cNvPr id="98" name="Rounded Rectangular Callout 97"/>
          <p:cNvSpPr/>
          <p:nvPr/>
        </p:nvSpPr>
        <p:spPr>
          <a:xfrm>
            <a:off x="1371834" y="5600695"/>
            <a:ext cx="2541224" cy="600012"/>
          </a:xfrm>
          <a:prstGeom prst="wedgeRoundRectCallout">
            <a:avLst>
              <a:gd name="adj1" fmla="val -24891"/>
              <a:gd name="adj2" fmla="val -7414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On a </a:t>
            </a:r>
            <a:r>
              <a:rPr lang="en-US" sz="1600" dirty="0" smtClean="0">
                <a:solidFill>
                  <a:schemeClr val="accent2"/>
                </a:solidFill>
              </a:rPr>
              <a:t>hit</a:t>
            </a:r>
            <a:r>
              <a:rPr lang="en-US" sz="1600" dirty="0" smtClean="0"/>
              <a:t>, we can get the data from the row buffer!</a:t>
            </a:r>
            <a:endParaRPr lang="en-US" sz="1600" dirty="0"/>
          </a:p>
        </p:txBody>
      </p:sp>
      <p:sp>
        <p:nvSpPr>
          <p:cNvPr id="99" name="Rounded Rectangular Callout 98"/>
          <p:cNvSpPr/>
          <p:nvPr/>
        </p:nvSpPr>
        <p:spPr>
          <a:xfrm>
            <a:off x="1097513" y="3595344"/>
            <a:ext cx="1554480" cy="717797"/>
          </a:xfrm>
          <a:prstGeom prst="wedgeRoundRectCallout">
            <a:avLst>
              <a:gd name="adj1" fmla="val -21309"/>
              <a:gd name="adj2" fmla="val 4802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Tags are embedded!!</a:t>
            </a:r>
          </a:p>
        </p:txBody>
      </p:sp>
      <p:sp>
        <p:nvSpPr>
          <p:cNvPr id="108" name="Rounded Rectangular Callout 107"/>
          <p:cNvSpPr/>
          <p:nvPr/>
        </p:nvSpPr>
        <p:spPr>
          <a:xfrm>
            <a:off x="2011912" y="2362200"/>
            <a:ext cx="4693921" cy="717797"/>
          </a:xfrm>
          <a:prstGeom prst="wedgeRoundRectCallout">
            <a:avLst>
              <a:gd name="adj1" fmla="val -21309"/>
              <a:gd name="adj2" fmla="val 4802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However, still has some inefficiencies!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0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061">
        <p:fade/>
      </p:transition>
    </mc:Choice>
    <mc:Fallback xmlns="">
      <p:transition spd="med" advTm="1650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7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75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75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5.55556E-7 0.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13B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13B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40" grpId="0"/>
      <p:bldP spid="141" grpId="0"/>
      <p:bldP spid="78" grpId="0" animBg="1"/>
      <p:bldP spid="80" grpId="0" animBg="1"/>
      <p:bldP spid="124" grpId="0"/>
      <p:bldP spid="126" grpId="0" animBg="1"/>
      <p:bldP spid="126" grpId="1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2" grpId="0"/>
      <p:bldP spid="143" grpId="0"/>
      <p:bldP spid="144" grpId="0"/>
      <p:bldP spid="153" grpId="0" animBg="1"/>
      <p:bldP spid="163" grpId="0" animBg="1"/>
      <p:bldP spid="175" grpId="0"/>
      <p:bldP spid="179" grpId="0" animBg="1"/>
      <p:bldP spid="180" grpId="0"/>
      <p:bldP spid="181" grpId="0" animBg="1"/>
      <p:bldP spid="183" grpId="0" animBg="1"/>
      <p:bldP spid="183" grpId="1" animBg="1"/>
      <p:bldP spid="84" grpId="0" animBg="1"/>
      <p:bldP spid="85" grpId="0" animBg="1"/>
      <p:bldP spid="86" grpId="0" animBg="1"/>
      <p:bldP spid="87" grpId="0" animBg="1"/>
      <p:bldP spid="166" grpId="0" animBg="1"/>
      <p:bldP spid="167" grpId="0" animBg="1"/>
      <p:bldP spid="169" grpId="0" animBg="1"/>
      <p:bldP spid="170" grpId="0" animBg="1"/>
      <p:bldP spid="110" grpId="0" animBg="1"/>
      <p:bldP spid="110" grpId="1" animBg="1"/>
      <p:bldP spid="111" grpId="0" animBg="1"/>
      <p:bldP spid="111" grpId="1" animBg="1"/>
      <p:bldP spid="98" grpId="0" animBg="1"/>
      <p:bldP spid="98" grpId="1" animBg="1"/>
      <p:bldP spid="99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MissMap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expensive</a:t>
            </a:r>
            <a:r>
              <a:rPr lang="en-US" dirty="0"/>
              <a:t> </a:t>
            </a:r>
            <a:r>
              <a:rPr lang="en-US" dirty="0" smtClean="0"/>
              <a:t>due to precise tracking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Size</a:t>
            </a:r>
            <a:r>
              <a:rPr lang="en-US" dirty="0" smtClean="0"/>
              <a:t>: 4MB for 1GB DRAM$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Latency</a:t>
            </a:r>
            <a:r>
              <a:rPr lang="en-US" dirty="0" smtClean="0"/>
              <a:t>: 20+ cycles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Problem (1):</a:t>
            </a:r>
            <a:r>
              <a:rPr lang="en-US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MissMap</a:t>
            </a:r>
            <a:r>
              <a:rPr lang="en-US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Overhead</a:t>
            </a:r>
            <a:endParaRPr lang="en-US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347656" y="3560886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Miss Latency (original)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47656" y="5209184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Hit Latency</a:t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(original)</a:t>
            </a:r>
            <a:endParaRPr lang="en-US" sz="1600" b="1" dirty="0" smtClean="0"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92779" y="3692202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ACT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45853" y="3692201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CAS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299071" y="3692199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TAG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48739" y="3692198"/>
            <a:ext cx="2507213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Off-Chip Memory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295665" y="4282100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alibri" pitchFamily="34" charset="0"/>
              </a:rPr>
              <a:t>MissMap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206125" y="5270116"/>
            <a:ext cx="3910430" cy="262633"/>
            <a:chOff x="2185570" y="5590152"/>
            <a:chExt cx="3910430" cy="262633"/>
          </a:xfrm>
        </p:grpSpPr>
        <p:sp>
          <p:nvSpPr>
            <p:cNvPr id="88" name="Rectangle 87"/>
            <p:cNvSpPr/>
            <p:nvPr/>
          </p:nvSpPr>
          <p:spPr>
            <a:xfrm>
              <a:off x="2185570" y="5590154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ACT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8644" y="5590153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CAS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288312" y="5590152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TAG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335965" y="5590154"/>
              <a:ext cx="760035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DATA</a:t>
              </a:r>
              <a:endParaRPr lang="en-US" sz="1600" dirty="0">
                <a:latin typeface="Calibri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196254" y="5004908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6116555" y="5004908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96254" y="5090164"/>
            <a:ext cx="392030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188572" y="3487918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7855952" y="3487919"/>
            <a:ext cx="416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2183052" y="3537824"/>
            <a:ext cx="56729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ounded Rectangle 190"/>
          <p:cNvSpPr/>
          <p:nvPr/>
        </p:nvSpPr>
        <p:spPr>
          <a:xfrm>
            <a:off x="6315590" y="1662193"/>
            <a:ext cx="1752600" cy="548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Where to architect this?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4680622" y="166219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5046615" y="166219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4680622" y="179935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5046615" y="1799353"/>
            <a:ext cx="365760" cy="13716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5407296" y="166219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5773289" y="166219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5407296" y="179935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5773289" y="1799353"/>
            <a:ext cx="365760" cy="13716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4680389" y="193651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5046382" y="193651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4680389" y="2073673"/>
            <a:ext cx="365760" cy="13716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5046382" y="207367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5407063" y="1936513"/>
            <a:ext cx="365760" cy="1371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5773056" y="193651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5407063" y="207367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5773056" y="207367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8" name="Content Placeholder 2"/>
          <p:cNvSpPr txBox="1">
            <a:spLocks/>
          </p:cNvSpPr>
          <p:nvPr/>
        </p:nvSpPr>
        <p:spPr>
          <a:xfrm>
            <a:off x="4727288" y="2210833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</a:rPr>
              <a:t>MissMap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58" name="Rectangle 57"/>
          <p:cNvSpPr/>
          <p:nvPr/>
        </p:nvSpPr>
        <p:spPr>
          <a:xfrm>
            <a:off x="5348739" y="4284054"/>
            <a:ext cx="2507213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Off-Chip Memory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347656" y="5913470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Hit Latency</a:t>
            </a:r>
            <a:r>
              <a:rPr lang="en-US" sz="1600" b="1" dirty="0">
                <a:latin typeface="Calibri" pitchFamily="34" charset="0"/>
              </a:rPr>
              <a:t/>
            </a:r>
            <a:br>
              <a:rPr lang="en-US" sz="1600" b="1" dirty="0">
                <a:latin typeface="Calibri" pitchFamily="34" charset="0"/>
              </a:rPr>
            </a:br>
            <a:r>
              <a:rPr lang="en-US" sz="1600" b="1" dirty="0" smtClean="0">
                <a:latin typeface="Calibri" pitchFamily="34" charset="0"/>
              </a:rPr>
              <a:t>(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MissMap</a:t>
            </a:r>
            <a:r>
              <a:rPr lang="en-US" sz="1600" b="1" dirty="0" smtClean="0">
                <a:latin typeface="Calibri" pitchFamily="34" charset="0"/>
              </a:rPr>
              <a:t>)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59199" y="6084645"/>
            <a:ext cx="3894127" cy="262633"/>
            <a:chOff x="3238644" y="5590152"/>
            <a:chExt cx="3894127" cy="262633"/>
          </a:xfrm>
        </p:grpSpPr>
        <p:sp>
          <p:nvSpPr>
            <p:cNvPr id="65" name="Rectangle 64"/>
            <p:cNvSpPr/>
            <p:nvPr/>
          </p:nvSpPr>
          <p:spPr>
            <a:xfrm>
              <a:off x="3238644" y="5590154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ACT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291717" y="5590153"/>
              <a:ext cx="1036771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CAS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25083" y="5590152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TAG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72736" y="5590154"/>
              <a:ext cx="760035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DATA</a:t>
              </a:r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206125" y="6084647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alibri" pitchFamily="34" charset="0"/>
              </a:rPr>
              <a:t>MissMap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196254" y="5676093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62851" y="5666361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196254" y="5904693"/>
            <a:ext cx="496659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/>
          <p:cNvSpPr txBox="1">
            <a:spLocks/>
          </p:cNvSpPr>
          <p:nvPr/>
        </p:nvSpPr>
        <p:spPr>
          <a:xfrm>
            <a:off x="343981" y="4282100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Miss Latency</a:t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MissMap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7856368" y="4159103"/>
            <a:ext cx="416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2188572" y="4160520"/>
            <a:ext cx="416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5" idx="1"/>
          </p:cNvCxnSpPr>
          <p:nvPr/>
        </p:nvCxnSpPr>
        <p:spPr>
          <a:xfrm flipV="1">
            <a:off x="2196254" y="4413416"/>
            <a:ext cx="2099411" cy="195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162851" y="5004906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116555" y="5090165"/>
            <a:ext cx="103677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ular Callout 100"/>
          <p:cNvSpPr/>
          <p:nvPr/>
        </p:nvSpPr>
        <p:spPr>
          <a:xfrm>
            <a:off x="2719315" y="4597240"/>
            <a:ext cx="1235739" cy="355760"/>
          </a:xfrm>
          <a:prstGeom prst="wedgeRoundRectCallout">
            <a:avLst>
              <a:gd name="adj1" fmla="val -20191"/>
              <a:gd name="adj2" fmla="val -89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Reduced!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5665" y="4597240"/>
            <a:ext cx="1049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20+ cycles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131790" y="4782388"/>
            <a:ext cx="1049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20+ cycles</a:t>
            </a:r>
            <a:endParaRPr lang="en-US" sz="1400" dirty="0"/>
          </a:p>
        </p:txBody>
      </p:sp>
      <p:sp>
        <p:nvSpPr>
          <p:cNvPr id="103" name="Rounded Rectangular Callout 102"/>
          <p:cNvSpPr/>
          <p:nvPr/>
        </p:nvSpPr>
        <p:spPr>
          <a:xfrm>
            <a:off x="6280415" y="5405222"/>
            <a:ext cx="1339585" cy="355760"/>
          </a:xfrm>
          <a:prstGeom prst="wedgeRoundRectCallout">
            <a:avLst>
              <a:gd name="adj1" fmla="val -20191"/>
              <a:gd name="adj2" fmla="val 7760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Increased!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4301257" y="4160520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358569" y="4159102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ounded Rectangle 188"/>
          <p:cNvSpPr/>
          <p:nvPr/>
        </p:nvSpPr>
        <p:spPr>
          <a:xfrm>
            <a:off x="4308867" y="2663873"/>
            <a:ext cx="3758462" cy="38099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Added to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every</a:t>
            </a:r>
            <a:r>
              <a:rPr lang="en-US" sz="2000" dirty="0" smtClean="0">
                <a:latin typeface="Calibri" pitchFamily="34" charset="0"/>
              </a:rPr>
              <a:t> memory request!</a:t>
            </a:r>
            <a:endParaRPr lang="en-US" sz="20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178">
        <p:fade/>
      </p:transition>
    </mc:Choice>
    <mc:Fallback xmlns="">
      <p:transition spd="med" advTm="431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5" grpId="0" animBg="1"/>
      <p:bldP spid="58" grpId="0" animBg="1"/>
      <p:bldP spid="63" grpId="0"/>
      <p:bldP spid="69" grpId="0" animBg="1"/>
      <p:bldP spid="84" grpId="0"/>
      <p:bldP spid="101" grpId="0" animBg="1"/>
      <p:bldP spid="25" grpId="0"/>
      <p:bldP spid="102" grpId="0"/>
      <p:bldP spid="103" grpId="0" animBg="1"/>
      <p:bldP spid="1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Problem (1):</a:t>
            </a:r>
            <a:r>
              <a:rPr lang="en-US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dirty="0" err="1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MissMap</a:t>
            </a:r>
            <a:r>
              <a:rPr lang="en-US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Avoiding the DRAM cache access on a miss is necessary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Question: </a:t>
            </a:r>
            <a:r>
              <a:rPr lang="en-US" dirty="0" smtClean="0"/>
              <a:t>How to provide such benefit at low-cost?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Possible Solution: </a:t>
            </a: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Hit-Miss Predictor (HMP)</a:t>
            </a:r>
            <a:endParaRPr lang="en-US" dirty="0" smtClean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Cases of imprecise tracking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False Positive</a:t>
            </a:r>
            <a:r>
              <a:rPr lang="en-US" dirty="0"/>
              <a:t>: Prediction: Hit, Actual: Miss (this is </a:t>
            </a:r>
            <a:r>
              <a:rPr lang="en-US" dirty="0">
                <a:solidFill>
                  <a:schemeClr val="accent4"/>
                </a:solidFill>
              </a:rPr>
              <a:t>OK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False Negative</a:t>
            </a:r>
            <a:r>
              <a:rPr lang="en-US" dirty="0"/>
              <a:t>: Prediction: Miss, Actual: Hit (</a:t>
            </a:r>
            <a:r>
              <a:rPr lang="en-US" dirty="0" smtClean="0">
                <a:solidFill>
                  <a:schemeClr val="accent2"/>
                </a:solidFill>
              </a:rPr>
              <a:t>problem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Observation</a:t>
            </a:r>
            <a:r>
              <a:rPr lang="en-US" dirty="0" smtClean="0"/>
              <a:t>: DRAM tags are always checked at installation time on a DRAM cache miss</a:t>
            </a:r>
          </a:p>
          <a:p>
            <a:pPr lvl="1"/>
            <a:r>
              <a:rPr lang="en-US" dirty="0" smtClean="0"/>
              <a:t>False negative can be identified, but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HMP would be a more nice solution by solving dirty data issue!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324600" y="3505200"/>
            <a:ext cx="1676400" cy="457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Dirty Data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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4600" y="2159876"/>
            <a:ext cx="1397876" cy="457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Less Size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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33900" y="4953000"/>
            <a:ext cx="35814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Must wait for the verification of predicted miss requests!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6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094">
        <p:fade/>
      </p:transition>
    </mc:Choice>
    <mc:Fallback xmlns="">
      <p:transition spd="med" advTm="113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Problem (2):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Under-utilized BW</a:t>
            </a:r>
            <a:endParaRPr lang="en-US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DRAM </a:t>
            </a:r>
            <a:r>
              <a:rPr lang="en-US" dirty="0"/>
              <a:t>caches ≠ SRAM </a:t>
            </a:r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Latency: DRAM caches &gt;&gt; SRAM caches</a:t>
            </a:r>
          </a:p>
          <a:p>
            <a:pPr lvl="1"/>
            <a:r>
              <a:rPr lang="en-US" dirty="0" smtClean="0"/>
              <a:t>Throughput: DRAM caches &lt;&lt; SRAM caches</a:t>
            </a:r>
          </a:p>
          <a:p>
            <a:pPr lvl="1"/>
            <a:endParaRPr lang="en-US" sz="2200" dirty="0"/>
          </a:p>
          <a:p>
            <a:r>
              <a:rPr lang="en-US" dirty="0" smtClean="0"/>
              <a:t>Hit requests often come in bursts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SRAM caches</a:t>
            </a:r>
            <a:r>
              <a:rPr lang="en-US" dirty="0" smtClean="0"/>
              <a:t>: Makes sense to send all the hit requests to the cache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DRAM caches</a:t>
            </a:r>
            <a:r>
              <a:rPr lang="en-US" dirty="0" smtClean="0"/>
              <a:t>: Off-chip memory can sometimes serve the hit requests faster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4343400"/>
            <a:ext cx="13716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Stacked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DRAM$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5410200"/>
            <a:ext cx="1371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Off-chip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Memory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90800" y="4533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0" y="4533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36736" y="4533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65336" y="4533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93936" y="45339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90800" y="56007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19400" y="56007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36736" y="56007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65336" y="56007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93936" y="56007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76800" y="4914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866609" y="4957863"/>
            <a:ext cx="1611265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Another Hit Requests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>
              <a:latin typeface="Calibri" pitchFamily="34" charset="0"/>
            </a:endParaRPr>
          </a:p>
        </p:txBody>
      </p:sp>
      <p:cxnSp>
        <p:nvCxnSpPr>
          <p:cNvPr id="51" name="Elbow Connector 50"/>
          <p:cNvCxnSpPr>
            <a:stCxn id="47" idx="1"/>
          </p:cNvCxnSpPr>
          <p:nvPr/>
        </p:nvCxnSpPr>
        <p:spPr>
          <a:xfrm rot="10800000">
            <a:off x="3739332" y="4724400"/>
            <a:ext cx="1137468" cy="381000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/>
          <p:cNvSpPr txBox="1">
            <a:spLocks/>
          </p:cNvSpPr>
          <p:nvPr/>
        </p:nvSpPr>
        <p:spPr>
          <a:xfrm>
            <a:off x="2574004" y="4271269"/>
            <a:ext cx="1148532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Req. Buffer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>
              <a:latin typeface="Calibri" pitchFamily="34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590800" y="5338069"/>
            <a:ext cx="1148532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Req. Buffer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>
              <a:latin typeface="Calibri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367362" y="4114800"/>
            <a:ext cx="2557438" cy="706283"/>
          </a:xfrm>
          <a:prstGeom prst="wedgeRoundRectCallout">
            <a:avLst>
              <a:gd name="adj1" fmla="val -21929"/>
              <a:gd name="adj2" fmla="val 7253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Always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send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it requests to DRAM$? 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905418" y="5469384"/>
            <a:ext cx="2647781" cy="723900"/>
          </a:xfrm>
          <a:prstGeom prst="wedgeRoundRectCallout">
            <a:avLst>
              <a:gd name="adj1" fmla="val -55886"/>
              <a:gd name="adj2" fmla="val 2138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Off-chip BW would be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under-utilized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!</a:t>
            </a:r>
          </a:p>
        </p:txBody>
      </p:sp>
      <p:cxnSp>
        <p:nvCxnSpPr>
          <p:cNvPr id="7" name="Straight Connector 6"/>
          <p:cNvCxnSpPr>
            <a:stCxn id="33" idx="3"/>
            <a:endCxn id="35" idx="1"/>
          </p:cNvCxnSpPr>
          <p:nvPr/>
        </p:nvCxnSpPr>
        <p:spPr>
          <a:xfrm>
            <a:off x="22860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4" idx="3"/>
            <a:endCxn id="42" idx="1"/>
          </p:cNvCxnSpPr>
          <p:nvPr/>
        </p:nvCxnSpPr>
        <p:spPr>
          <a:xfrm>
            <a:off x="2286000" y="5791200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29308" y="4914900"/>
            <a:ext cx="2286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01271" y="4898678"/>
            <a:ext cx="228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8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249">
        <p:fade/>
      </p:transition>
    </mc:Choice>
    <mc:Fallback xmlns="">
      <p:transition spd="med" advTm="882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52" grpId="0"/>
      <p:bldP spid="53" grpId="0"/>
      <p:bldP spid="2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Problem (2):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Under-utilized BW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hit requests are also better to be sent to off-chip memory</a:t>
            </a:r>
          </a:p>
          <a:p>
            <a:pPr lvl="1"/>
            <a:r>
              <a:rPr lang="en-US" dirty="0" smtClean="0"/>
              <a:t>This is not the case in SRAM caches!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Possible Solution</a:t>
            </a:r>
            <a:r>
              <a:rPr lang="en-US" dirty="0" smtClean="0"/>
              <a:t>: Dispatch hit requests to the shorter latency memory source</a:t>
            </a:r>
          </a:p>
          <a:p>
            <a:pPr lvl="1"/>
            <a:r>
              <a:rPr lang="en-US" dirty="0" smtClean="0"/>
              <a:t>We call it </a:t>
            </a:r>
            <a:r>
              <a:rPr lang="en-US" dirty="0" smtClean="0">
                <a:solidFill>
                  <a:schemeClr val="accent2"/>
                </a:solidFill>
              </a:rPr>
              <a:t>Self-Balancing Dispatch (SBD)</a:t>
            </a:r>
          </a:p>
          <a:p>
            <a:endParaRPr lang="en-US" dirty="0"/>
          </a:p>
          <a:p>
            <a:r>
              <a:rPr lang="en-US" dirty="0" smtClean="0"/>
              <a:t>Now, we can utilize overall system BW better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Wait. What if the cache has the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dirty data</a:t>
            </a:r>
            <a:r>
              <a:rPr lang="en-US" dirty="0" smtClean="0">
                <a:sym typeface="Wingdings" pitchFamily="2" charset="2"/>
              </a:rPr>
              <a:t> for the request?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Solving under-utilized BW problem is critical</a:t>
            </a:r>
          </a:p>
          <a:p>
            <a:pPr lvl="1"/>
            <a:r>
              <a:rPr lang="en-US" dirty="0" smtClean="0"/>
              <a:t>But, SBD may not be possible due to dirty data!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86600" y="4297680"/>
            <a:ext cx="1676400" cy="457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Dirty Data!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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3124200"/>
            <a:ext cx="2209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Seems to be a simple problem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</a:t>
            </a:r>
            <a:endParaRPr lang="en-US" sz="2000" dirty="0" smtClean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3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138">
        <p:fade/>
      </p:transition>
    </mc:Choice>
    <mc:Fallback xmlns="">
      <p:transition spd="med" advTm="63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Dirty data restrict the effectiveness of HMP and SBD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Question: </a:t>
            </a:r>
            <a:r>
              <a:rPr lang="en-US" dirty="0" smtClean="0"/>
              <a:t>How to guarantee the non-existence of dirty blocks?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Observation: </a:t>
            </a:r>
            <a:r>
              <a:rPr lang="en-US" dirty="0" smtClean="0"/>
              <a:t>Dirty data == byproduct of write-back policy</a:t>
            </a:r>
          </a:p>
          <a:p>
            <a:pPr marL="274320" lvl="1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Key Idea</a:t>
            </a:r>
            <a:r>
              <a:rPr lang="en-US" dirty="0" smtClean="0"/>
              <a:t>: Make use of write policy to deal with dirty data</a:t>
            </a:r>
          </a:p>
          <a:p>
            <a:pPr lvl="1"/>
            <a:r>
              <a:rPr lang="en-US" dirty="0" smtClean="0"/>
              <a:t>For many applications, very few pages are write-intensive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Solution</a:t>
            </a:r>
            <a:r>
              <a:rPr lang="en-US" dirty="0"/>
              <a:t>: </a:t>
            </a:r>
            <a:r>
              <a:rPr lang="en-US" dirty="0" smtClean="0"/>
              <a:t>Maintain a mostly-clean DRAM$ via </a:t>
            </a:r>
            <a:r>
              <a:rPr lang="en-US" dirty="0"/>
              <a:t>r</a:t>
            </a:r>
            <a:r>
              <a:rPr lang="en-US" dirty="0" smtClean="0"/>
              <a:t>egion-based </a:t>
            </a:r>
            <a:r>
              <a:rPr lang="en-US" dirty="0"/>
              <a:t>WT/WB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Dirty Region Tracker (</a:t>
            </a:r>
            <a:r>
              <a:rPr lang="en-US" dirty="0" err="1" smtClean="0">
                <a:solidFill>
                  <a:schemeClr val="accent2"/>
                </a:solidFill>
              </a:rPr>
              <a:t>DiRT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keeps track of WB pages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2879109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2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14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2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Problem (3): </a:t>
            </a:r>
            <a:r>
              <a:rPr lang="en-US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Obstacles by Dirty Data</a:t>
            </a:r>
            <a:endParaRPr lang="en-US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295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676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57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9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38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19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95863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1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76863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0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78638" y="3651642"/>
            <a:ext cx="1611265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 of writes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70909" y="3565378"/>
            <a:ext cx="32766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6172200" y="3330070"/>
            <a:ext cx="1851804" cy="452887"/>
          </a:xfrm>
          <a:prstGeom prst="wedgeRoundRectCallout">
            <a:avLst>
              <a:gd name="adj1" fmla="val -67974"/>
              <a:gd name="adj2" fmla="val 43218"/>
              <a:gd name="adj3" fmla="val 1666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700" b="1" dirty="0" smtClean="0">
                <a:latin typeface="Calibri" pitchFamily="34" charset="0"/>
                <a:cs typeface="Arial" charset="0"/>
              </a:rPr>
              <a:t>Clean or Dirty?</a:t>
            </a:r>
            <a:endParaRPr lang="en-US" sz="17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70909" y="3973521"/>
            <a:ext cx="3276599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4KB regions (pages)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60109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641109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022109" y="5774678"/>
            <a:ext cx="3810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403109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784109" y="5774678"/>
            <a:ext cx="3810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8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160627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1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41627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0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35673" y="5698478"/>
            <a:ext cx="32766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735673" y="6079478"/>
            <a:ext cx="3276599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4KB regions (pages)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56446" y="5698478"/>
            <a:ext cx="3810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sz="1200" b="1" dirty="0" smtClean="0"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9321" y="6032521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sz="1200" b="1" dirty="0" smtClean="0">
              <a:cs typeface="Arial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12440" y="5698478"/>
            <a:ext cx="1611265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Write-Back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967074" y="6045704"/>
            <a:ext cx="1611265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Write-Through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6172200" y="5471316"/>
            <a:ext cx="1851804" cy="452887"/>
          </a:xfrm>
          <a:prstGeom prst="wedgeRoundRectCallout">
            <a:avLst>
              <a:gd name="adj1" fmla="val -67974"/>
              <a:gd name="adj2" fmla="val 43218"/>
              <a:gd name="adj3" fmla="val 1666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b="1" dirty="0" smtClean="0">
                <a:latin typeface="Calibri" pitchFamily="34" charset="0"/>
                <a:cs typeface="Arial" charset="0"/>
              </a:rPr>
              <a:t>Clean!!</a:t>
            </a:r>
            <a:endParaRPr lang="en-US" b="1" dirty="0">
              <a:latin typeface="Calibri" pitchFamily="34" charset="0"/>
              <a:cs typeface="Arial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67991" y="1905000"/>
            <a:ext cx="1712026" cy="762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alibri" pitchFamily="34" charset="0"/>
              </a:rPr>
              <a:t>But, we cannot simply use WT policy!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7345" y="3650501"/>
            <a:ext cx="381000" cy="2196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4863" y="3647327"/>
            <a:ext cx="381000" cy="2196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8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210">
        <p:fade/>
      </p:transition>
    </mc:Choice>
    <mc:Fallback xmlns="">
      <p:transition spd="med" advTm="1322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/>
      <p:bldP spid="31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|9.5|9.4|9.3|13.3|1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3.4|13.6|9.5|4.6|19.9|3.3|8.2|6.3|7.7|11.5|8.9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3|4.3|8.3|3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23.5|1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3.5|2.2|7.2|3.9|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4|5.1|3.9|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0|17.8|2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7|7.9|8.4|15.7|7.9|4.3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5.1|12.2|3.8|8.2|4.6|14|30.2|3.3|9.1|4.2|5.4|12.3|3.6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6.4|6.4|1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4|9.2|48|9|9.2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|8.3|8.7|14.8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0.9|3.8|18.3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1|18.1|6.2|11.1|16|3.5|1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4|7.2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5|20.8|6.8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Parch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3">
      <a:majorFont>
        <a:latin typeface="Tahoma"/>
        <a:ea typeface="돋움"/>
        <a:cs typeface=""/>
      </a:majorFont>
      <a:minorFont>
        <a:latin typeface="Tahoma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HParch</Template>
  <TotalTime>8731</TotalTime>
  <Words>1590</Words>
  <Application>Microsoft Office PowerPoint</Application>
  <PresentationFormat>On-screen Show (4:3)</PresentationFormat>
  <Paragraphs>469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HParch</vt:lpstr>
      <vt:lpstr>A Mostly-Clean DRAM Cache for Effective  Hit Speculation and Self-Balancing Dispatch</vt:lpstr>
      <vt:lpstr>Outline</vt:lpstr>
      <vt:lpstr>Die-Stacked DRAM</vt:lpstr>
      <vt:lpstr>DRAM Cache: State of the Art</vt:lpstr>
      <vt:lpstr>Problem (1): MissMap Overhead</vt:lpstr>
      <vt:lpstr>Problem (1): MissMap Overhead</vt:lpstr>
      <vt:lpstr>Problem (2): Under-utilized BW</vt:lpstr>
      <vt:lpstr>Problem (2): Under-utilized BW</vt:lpstr>
      <vt:lpstr>Problem (3): Obstacles by Dirty Data</vt:lpstr>
      <vt:lpstr>Summary of Solutions</vt:lpstr>
      <vt:lpstr>Outline</vt:lpstr>
      <vt:lpstr>Hit-Miss Predictor (HMP)</vt:lpstr>
      <vt:lpstr>HMPregion: Region-Based HMP</vt:lpstr>
      <vt:lpstr>HMPMG: Multi-Granular HMP</vt:lpstr>
      <vt:lpstr>Self-Balancing Dispatch (SBD)</vt:lpstr>
      <vt:lpstr>Dirty Region Tracker (DiRT)</vt:lpstr>
      <vt:lpstr>Outline</vt:lpstr>
      <vt:lpstr>Evaluations - Methodology</vt:lpstr>
      <vt:lpstr>Evaluations - Performance</vt:lpstr>
      <vt:lpstr>Evaluations - Effectiveness of DiRT</vt:lpstr>
      <vt:lpstr>Outline</vt:lpstr>
      <vt:lpstr>Conclusion</vt:lpstr>
      <vt:lpstr>Q/A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Jaewoong Sim</dc:creator>
  <cp:lastModifiedBy>Jaewoong Sim</cp:lastModifiedBy>
  <cp:revision>677</cp:revision>
  <dcterms:created xsi:type="dcterms:W3CDTF">2012-11-26T19:01:43Z</dcterms:created>
  <dcterms:modified xsi:type="dcterms:W3CDTF">2012-12-05T13:51:15Z</dcterms:modified>
</cp:coreProperties>
</file>