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67" r:id="rId5"/>
    <p:sldId id="268" r:id="rId6"/>
    <p:sldId id="269" r:id="rId7"/>
    <p:sldId id="274" r:id="rId8"/>
    <p:sldId id="293" r:id="rId9"/>
    <p:sldId id="294" r:id="rId10"/>
    <p:sldId id="271" r:id="rId11"/>
    <p:sldId id="275" r:id="rId12"/>
    <p:sldId id="280" r:id="rId13"/>
    <p:sldId id="272" r:id="rId14"/>
    <p:sldId id="273" r:id="rId15"/>
    <p:sldId id="276" r:id="rId16"/>
    <p:sldId id="277" r:id="rId17"/>
    <p:sldId id="279" r:id="rId18"/>
    <p:sldId id="278" r:id="rId19"/>
    <p:sldId id="281" r:id="rId20"/>
    <p:sldId id="295" r:id="rId21"/>
    <p:sldId id="282" r:id="rId22"/>
    <p:sldId id="283" r:id="rId23"/>
    <p:sldId id="284" r:id="rId24"/>
    <p:sldId id="285" r:id="rId25"/>
    <p:sldId id="288" r:id="rId26"/>
    <p:sldId id="287" r:id="rId27"/>
    <p:sldId id="291" r:id="rId28"/>
    <p:sldId id="292" r:id="rId29"/>
    <p:sldId id="297" r:id="rId30"/>
    <p:sldId id="25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EFFFF"/>
    <a:srgbClr val="D9D9D9"/>
    <a:srgbClr val="00000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28" d="100"/>
          <a:sy n="128" d="100"/>
        </p:scale>
        <p:origin x="-546" y="-84"/>
      </p:cViewPr>
      <p:guideLst>
        <p:guide orient="horz" pos="2151"/>
        <p:guide pos="288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p:scale>
          <a:sx n="190" d="100"/>
          <a:sy n="190" d="100"/>
        </p:scale>
        <p:origin x="-1536" y="29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9C6AB6-B1F3-4A6A-8E22-A1E7C981C075}" type="datetimeFigureOut">
              <a:rPr lang="en-US" smtClean="0"/>
              <a:t>6/3/2013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5577D1-4790-4DDD-8095-D3EFDFB2E95A}" type="slidenum">
              <a:rPr lang="en-US" smtClean="0"/>
              <a:t>‹#›</a:t>
            </a:fld>
            <a:endParaRPr lang="en-US"/>
          </a:p>
        </p:txBody>
      </p:sp>
    </p:spTree>
    <p:extLst>
      <p:ext uri="{BB962C8B-B14F-4D97-AF65-F5344CB8AC3E}">
        <p14:creationId xmlns:p14="http://schemas.microsoft.com/office/powerpoint/2010/main" val="2826200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9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900"/>
            </a:lvl1pPr>
          </a:lstStyle>
          <a:p>
            <a:fld id="{98A4DE19-49C1-410C-AF37-D41E246FC38E}" type="datetimeFigureOut">
              <a:rPr lang="en-US" smtClean="0"/>
              <a:pPr/>
              <a:t>6/3/2013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5760" y="4343400"/>
            <a:ext cx="612648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9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900"/>
            </a:lvl1pPr>
          </a:lstStyle>
          <a:p>
            <a:fld id="{8BA538DF-8137-40F1-92D6-A298F2A5FAC5}" type="slidenum">
              <a:rPr lang="en-US" smtClean="0"/>
              <a:pPr/>
              <a:t>‹#›</a:t>
            </a:fld>
            <a:endParaRPr lang="en-US"/>
          </a:p>
        </p:txBody>
      </p:sp>
    </p:spTree>
    <p:extLst>
      <p:ext uri="{BB962C8B-B14F-4D97-AF65-F5344CB8AC3E}">
        <p14:creationId xmlns:p14="http://schemas.microsoft.com/office/powerpoint/2010/main" val="3940194385"/>
      </p:ext>
    </p:extLst>
  </p:cSld>
  <p:clrMap bg1="lt1" tx1="dk1" bg2="lt2" tx2="dk2" accent1="accent1" accent2="accent2" accent3="accent3" accent4="accent4" accent5="accent5" accent6="accent6" hlink="hlink" folHlink="folHlink"/>
  <p:notesStyle>
    <a:lvl1pPr marL="115888" indent="-115888" algn="l" defTabSz="914400" rtl="0" eaLnBrk="1" latinLnBrk="0" hangingPunct="1">
      <a:buFont typeface="Wingdings 3" pitchFamily="18" charset="2"/>
      <a:buChar char="}"/>
      <a:defRPr sz="1000" kern="1200">
        <a:solidFill>
          <a:schemeClr val="tx1"/>
        </a:solidFill>
        <a:latin typeface="+mn-lt"/>
        <a:ea typeface="+mn-ea"/>
        <a:cs typeface="+mn-cs"/>
      </a:defRPr>
    </a:lvl1pPr>
    <a:lvl2pPr marL="406400" indent="-171450" algn="l" defTabSz="914400" rtl="0" eaLnBrk="1" latinLnBrk="0" hangingPunct="1">
      <a:buFont typeface="Arial" pitchFamily="34" charset="0"/>
      <a:buChar char="–"/>
      <a:defRPr sz="1000" kern="1200">
        <a:solidFill>
          <a:schemeClr val="tx1"/>
        </a:solidFill>
        <a:latin typeface="+mn-lt"/>
        <a:ea typeface="+mn-ea"/>
        <a:cs typeface="+mn-cs"/>
      </a:defRPr>
    </a:lvl2pPr>
    <a:lvl3pPr marL="573088" indent="-115888" algn="l" defTabSz="914400" rtl="0" eaLnBrk="1" latinLnBrk="0" hangingPunct="1">
      <a:buFont typeface="Arial" pitchFamily="34" charset="0"/>
      <a:buChar char="•"/>
      <a:defRPr sz="1000" kern="1200">
        <a:solidFill>
          <a:schemeClr val="tx1"/>
        </a:solidFill>
        <a:latin typeface="+mn-lt"/>
        <a:ea typeface="+mn-ea"/>
        <a:cs typeface="+mn-cs"/>
      </a:defRPr>
    </a:lvl3pPr>
    <a:lvl4pPr marL="914400" indent="0" algn="l" defTabSz="914400" rtl="0" eaLnBrk="1" latinLnBrk="0" hangingPunct="1">
      <a:defRPr sz="1000" kern="1200">
        <a:solidFill>
          <a:schemeClr val="tx1"/>
        </a:solidFill>
        <a:latin typeface="+mn-lt"/>
        <a:ea typeface="+mn-ea"/>
        <a:cs typeface="+mn-cs"/>
      </a:defRPr>
    </a:lvl4pPr>
    <a:lvl5pPr marL="1149350" indent="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A538DF-8137-40F1-92D6-A298F2A5FAC5}" type="slidenum">
              <a:rPr lang="en-US" smtClean="0"/>
              <a:pPr/>
              <a:t>1</a:t>
            </a:fld>
            <a:endParaRPr lang="en-US"/>
          </a:p>
        </p:txBody>
      </p:sp>
    </p:spTree>
    <p:extLst>
      <p:ext uri="{BB962C8B-B14F-4D97-AF65-F5344CB8AC3E}">
        <p14:creationId xmlns:p14="http://schemas.microsoft.com/office/powerpoint/2010/main" val="181871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HT Imag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9"/>
          <p:cNvSpPr>
            <a:spLocks noChangeArrowheads="1"/>
          </p:cNvSpPr>
          <p:nvPr userDrawn="1"/>
        </p:nvSpPr>
        <p:spPr bwMode="auto">
          <a:xfrm>
            <a:off x="0" y="2322513"/>
            <a:ext cx="9144000" cy="2827337"/>
          </a:xfrm>
          <a:prstGeom prst="rect">
            <a:avLst/>
          </a:prstGeom>
          <a:solidFill>
            <a:schemeClr val="accent1">
              <a:alpha val="90195"/>
            </a:schemeClr>
          </a:solidFill>
          <a:ln>
            <a:noFill/>
          </a:ln>
          <a:extLst/>
        </p:spPr>
        <p:txBody>
          <a:bodyPr lIns="228600" tIns="45714" rIns="228600" bIns="45714" anchor="ctr"/>
          <a:lstStyle/>
          <a:p>
            <a:pPr marL="1588" indent="-1588" algn="ctr" defTabSz="912813"/>
            <a:endParaRPr lang="en-US" b="1">
              <a:solidFill>
                <a:srgbClr val="FFFFFF"/>
              </a:solidFill>
            </a:endParaRPr>
          </a:p>
        </p:txBody>
      </p:sp>
      <p:sp>
        <p:nvSpPr>
          <p:cNvPr id="2" name="Title 1"/>
          <p:cNvSpPr>
            <a:spLocks noGrp="1"/>
          </p:cNvSpPr>
          <p:nvPr>
            <p:ph type="ctrTitle"/>
          </p:nvPr>
        </p:nvSpPr>
        <p:spPr>
          <a:xfrm>
            <a:off x="4731390" y="3347207"/>
            <a:ext cx="3931920" cy="750815"/>
          </a:xfrm>
        </p:spPr>
        <p:txBody>
          <a:bodyPr lIns="0" tIns="0" rIns="0" bIns="0" anchor="b"/>
          <a:lstStyle>
            <a:lvl1pPr algn="r">
              <a:defRPr b="1"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31390" y="4171425"/>
            <a:ext cx="3931920" cy="694190"/>
          </a:xfrm>
        </p:spPr>
        <p:txBody>
          <a:bodyPr lIns="0" tIns="0" rIns="0" bIns="0">
            <a:normAutofit/>
          </a:bodyPr>
          <a:lstStyle>
            <a:lvl1pPr marL="0" indent="0" algn="r">
              <a:spcBef>
                <a:spcPts val="0"/>
              </a:spcBef>
              <a:spcAft>
                <a:spcPts val="0"/>
              </a:spcAft>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0612" y="2507005"/>
            <a:ext cx="2958078" cy="1155925"/>
          </a:xfrm>
          <a:prstGeom prst="rect">
            <a:avLst/>
          </a:prstGeom>
        </p:spPr>
      </p:pic>
    </p:spTree>
    <p:extLst>
      <p:ext uri="{BB962C8B-B14F-4D97-AF65-F5344CB8AC3E}">
        <p14:creationId xmlns:p14="http://schemas.microsoft.com/office/powerpoint/2010/main" val="16143907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2987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WH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095156"/>
            <a:ext cx="5394960" cy="4754880"/>
          </a:xfrm>
        </p:spPr>
        <p:txBody>
          <a:bodyPr>
            <a:noAutofit/>
          </a:bodyPr>
          <a:lstStyle>
            <a:lvl1pPr>
              <a:defRPr lang="en-US" sz="1800" kern="1200" dirty="0" smtClean="0">
                <a:solidFill>
                  <a:schemeClr val="tx1"/>
                </a:solidFill>
                <a:latin typeface="+mn-lt"/>
                <a:ea typeface="+mn-ea"/>
                <a:cs typeface="+mn-cs"/>
              </a:defRPr>
            </a:lvl1pPr>
            <a:lvl2pPr>
              <a:defRPr lang="en-US" sz="1600" kern="1200" dirty="0" smtClean="0">
                <a:solidFill>
                  <a:schemeClr val="tx1"/>
                </a:solidFill>
                <a:latin typeface="+mn-lt"/>
                <a:ea typeface="+mn-ea"/>
                <a:cs typeface="+mn-cs"/>
              </a:defRPr>
            </a:lvl2pPr>
            <a:lvl3pPr>
              <a:defRPr lang="en-US" sz="1400" kern="1200" dirty="0" smtClean="0">
                <a:solidFill>
                  <a:schemeClr val="tx1"/>
                </a:solidFill>
                <a:latin typeface="+mn-lt"/>
                <a:ea typeface="+mn-ea"/>
                <a:cs typeface="+mn-cs"/>
              </a:defRPr>
            </a:lvl3pPr>
            <a:lvl4pPr>
              <a:defRPr lang="en-US" sz="1600" kern="1200" dirty="0" smtClean="0">
                <a:solidFill>
                  <a:schemeClr val="tx1">
                    <a:lumMod val="85000"/>
                    <a:lumOff val="15000"/>
                  </a:schemeClr>
                </a:solidFill>
                <a:latin typeface="+mn-lt"/>
                <a:ea typeface="+mn-ea"/>
                <a:cs typeface="+mn-cs"/>
              </a:defRPr>
            </a:lvl4pPr>
            <a:lvl5pPr>
              <a:defRPr lang="en-US" sz="1100" kern="1200" dirty="0">
                <a:solidFill>
                  <a:schemeClr val="tx1">
                    <a:lumMod val="85000"/>
                    <a:lumOff val="15000"/>
                  </a:schemeClr>
                </a:solidFill>
                <a:latin typeface="+mn-lt"/>
                <a:ea typeface="+mn-ea"/>
                <a:cs typeface="+mn-c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156874" y="1094844"/>
            <a:ext cx="3008313" cy="4754880"/>
          </a:xfrm>
        </p:spPr>
        <p:txBody>
          <a:bodyPr>
            <a:normAutofit/>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tle 4"/>
          <p:cNvSpPr>
            <a:spLocks noGrp="1"/>
          </p:cNvSpPr>
          <p:nvPr>
            <p:ph type="title"/>
          </p:nvPr>
        </p:nvSpPr>
        <p:spPr>
          <a:xfrm>
            <a:off x="156874" y="182880"/>
            <a:ext cx="7498080" cy="640080"/>
          </a:xfrm>
        </p:spPr>
        <p:txBody>
          <a:bodyPr/>
          <a:lstStyle>
            <a:lvl1pPr>
              <a:defRPr>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3083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585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WHT Imag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bwMode="auto">
          <a:xfrm>
            <a:off x="0" y="2321969"/>
            <a:ext cx="9144000" cy="2828499"/>
          </a:xfrm>
          <a:prstGeom prst="rect">
            <a:avLst/>
          </a:prstGeom>
          <a:solidFill>
            <a:srgbClr val="000000">
              <a:alpha val="69804"/>
            </a:srgbClr>
          </a:solidFill>
          <a:ln w="25400" algn="ctr">
            <a:noFill/>
            <a:round/>
            <a:headEnd/>
            <a:tailEnd/>
          </a:ln>
          <a:effectLst/>
        </p:spPr>
        <p:txBody>
          <a:bodyPr lIns="228600" tIns="45714" rIns="228600" bIns="45714" anchor="ctr"/>
          <a:lstStyle/>
          <a:p>
            <a:pPr marL="1588" indent="-1588" algn="ctr" defTabSz="913183" fontAlgn="auto">
              <a:spcBef>
                <a:spcPts val="0"/>
              </a:spcBef>
              <a:spcAft>
                <a:spcPts val="0"/>
              </a:spcAft>
              <a:defRPr/>
            </a:pPr>
            <a:endParaRPr lang="en-US" b="1" dirty="0">
              <a:solidFill>
                <a:prstClr val="white"/>
              </a:solidFill>
              <a:latin typeface="+mn-lt"/>
            </a:endParaRPr>
          </a:p>
        </p:txBody>
      </p:sp>
      <p:sp>
        <p:nvSpPr>
          <p:cNvPr id="2" name="Title 1"/>
          <p:cNvSpPr>
            <a:spLocks noGrp="1"/>
          </p:cNvSpPr>
          <p:nvPr>
            <p:ph type="ctrTitle"/>
          </p:nvPr>
        </p:nvSpPr>
        <p:spPr>
          <a:xfrm>
            <a:off x="4731390" y="3347207"/>
            <a:ext cx="3931920" cy="750815"/>
          </a:xfrm>
        </p:spPr>
        <p:txBody>
          <a:bodyPr lIns="0" tIns="0" rIns="0" bIns="0" anchor="b"/>
          <a:lstStyle>
            <a:lvl1pPr algn="r">
              <a:defRPr b="1" cap="none"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31390" y="4171425"/>
            <a:ext cx="3931920" cy="694190"/>
          </a:xfrm>
        </p:spPr>
        <p:txBody>
          <a:bodyPr lIns="0" tIns="0" rIns="0" bIns="0">
            <a:normAutofit/>
          </a:bodyPr>
          <a:lstStyle>
            <a:lvl1pPr marL="0" indent="0" algn="r">
              <a:spcBef>
                <a:spcPts val="0"/>
              </a:spcBef>
              <a:spcAft>
                <a:spcPts val="0"/>
              </a:spcAft>
              <a:buNone/>
              <a:defRPr sz="1000" cap="all"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0612" y="2507005"/>
            <a:ext cx="2958078" cy="1155925"/>
          </a:xfrm>
          <a:prstGeom prst="rect">
            <a:avLst/>
          </a:prstGeom>
        </p:spPr>
      </p:pic>
    </p:spTree>
    <p:extLst>
      <p:ext uri="{BB962C8B-B14F-4D97-AF65-F5344CB8AC3E}">
        <p14:creationId xmlns:p14="http://schemas.microsoft.com/office/powerpoint/2010/main" val="166067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WHT Imag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9"/>
          <p:cNvSpPr>
            <a:spLocks noChangeArrowheads="1"/>
          </p:cNvSpPr>
          <p:nvPr userDrawn="1"/>
        </p:nvSpPr>
        <p:spPr bwMode="auto">
          <a:xfrm>
            <a:off x="0" y="2322513"/>
            <a:ext cx="9144000" cy="2827337"/>
          </a:xfrm>
          <a:prstGeom prst="rect">
            <a:avLst/>
          </a:prstGeom>
          <a:solidFill>
            <a:schemeClr val="bg1">
              <a:alpha val="79999"/>
            </a:schemeClr>
          </a:solidFill>
          <a:ln>
            <a:noFill/>
          </a:ln>
          <a:extLst/>
        </p:spPr>
        <p:txBody>
          <a:bodyPr lIns="228600" tIns="45714" rIns="228600" bIns="45714" anchor="ctr"/>
          <a:lstStyle/>
          <a:p>
            <a:pPr marL="1588" indent="-1588" algn="ctr" defTabSz="912813"/>
            <a:endParaRPr lang="en-US" b="1">
              <a:solidFill>
                <a:srgbClr val="FFFFFF"/>
              </a:solidFill>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269038" y="2798763"/>
            <a:ext cx="238760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31390" y="3347207"/>
            <a:ext cx="3931920" cy="750815"/>
          </a:xfrm>
        </p:spPr>
        <p:txBody>
          <a:bodyPr lIns="0" tIns="0" rIns="0" bIns="0" anchor="b"/>
          <a:lstStyle>
            <a:lvl1pPr algn="r">
              <a:defRPr b="1"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31390" y="4171425"/>
            <a:ext cx="3931920" cy="694190"/>
          </a:xfrm>
        </p:spPr>
        <p:txBody>
          <a:bodyPr lIns="0" tIns="0" rIns="0" bIns="0">
            <a:normAutofit/>
          </a:bodyPr>
          <a:lstStyle>
            <a:lvl1pPr marL="0" indent="0" algn="r">
              <a:spcBef>
                <a:spcPts val="0"/>
              </a:spcBef>
              <a:spcAft>
                <a:spcPts val="0"/>
              </a:spcAft>
              <a:buNone/>
              <a:defRPr sz="1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78524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WHT No Image">
    <p:spTree>
      <p:nvGrpSpPr>
        <p:cNvPr id="1" name=""/>
        <p:cNvGrpSpPr/>
        <p:nvPr/>
      </p:nvGrpSpPr>
      <p:grpSpPr>
        <a:xfrm>
          <a:off x="0" y="0"/>
          <a:ext cx="0" cy="0"/>
          <a:chOff x="0" y="0"/>
          <a:chExt cx="0" cy="0"/>
        </a:xfrm>
      </p:grpSpPr>
      <p:sp>
        <p:nvSpPr>
          <p:cNvPr id="10" name="Rectangle 9"/>
          <p:cNvSpPr/>
          <p:nvPr userDrawn="1"/>
        </p:nvSpPr>
        <p:spPr bwMode="auto">
          <a:xfrm>
            <a:off x="0" y="1600200"/>
            <a:ext cx="9144000" cy="3657600"/>
          </a:xfrm>
          <a:prstGeom prst="rect">
            <a:avLst/>
          </a:prstGeom>
          <a:solidFill>
            <a:schemeClr val="bg1">
              <a:lumMod val="95000"/>
            </a:schemeClr>
          </a:solidFill>
          <a:ln w="25400" algn="ctr">
            <a:noFill/>
            <a:round/>
            <a:headEnd/>
            <a:tailEnd/>
          </a:ln>
          <a:effectLst/>
        </p:spPr>
        <p:txBody>
          <a:bodyPr lIns="228600" tIns="45714" rIns="228600" bIns="45714" anchor="ctr"/>
          <a:lstStyle/>
          <a:p>
            <a:pPr marL="1588" indent="-1588" algn="ctr" defTabSz="913183" fontAlgn="auto">
              <a:spcBef>
                <a:spcPts val="0"/>
              </a:spcBef>
              <a:spcAft>
                <a:spcPts val="0"/>
              </a:spcAft>
              <a:defRPr/>
            </a:pPr>
            <a:endParaRPr lang="en-US" b="1" dirty="0">
              <a:solidFill>
                <a:prstClr val="white"/>
              </a:solidFill>
              <a:latin typeface="+mn-lt"/>
            </a:endParaRPr>
          </a:p>
        </p:txBody>
      </p:sp>
      <p:sp>
        <p:nvSpPr>
          <p:cNvPr id="2" name="Title 1"/>
          <p:cNvSpPr>
            <a:spLocks noGrp="1"/>
          </p:cNvSpPr>
          <p:nvPr>
            <p:ph type="ctrTitle"/>
          </p:nvPr>
        </p:nvSpPr>
        <p:spPr>
          <a:xfrm>
            <a:off x="4731390" y="3347207"/>
            <a:ext cx="3931920" cy="750815"/>
          </a:xfrm>
        </p:spPr>
        <p:txBody>
          <a:bodyPr lIns="0" tIns="0" rIns="0" bIns="0" anchor="b"/>
          <a:lstStyle>
            <a:lvl1pPr algn="r">
              <a:defRPr b="1" cap="none"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731390" y="4171425"/>
            <a:ext cx="3931920" cy="694190"/>
          </a:xfrm>
        </p:spPr>
        <p:txBody>
          <a:bodyPr lIns="0" tIns="0" rIns="0" bIns="0">
            <a:normAutofit/>
          </a:bodyPr>
          <a:lstStyle>
            <a:lvl1pPr marL="0" indent="0" algn="r">
              <a:spcBef>
                <a:spcPts val="0"/>
              </a:spcBef>
              <a:spcAft>
                <a:spcPts val="0"/>
              </a:spcAft>
              <a:buNone/>
              <a:defRPr sz="1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80612" y="2507005"/>
            <a:ext cx="2958078" cy="1155926"/>
          </a:xfrm>
          <a:prstGeom prst="rect">
            <a:avLst/>
          </a:prstGeom>
        </p:spPr>
      </p:pic>
    </p:spTree>
    <p:extLst>
      <p:ext uri="{BB962C8B-B14F-4D97-AF65-F5344CB8AC3E}">
        <p14:creationId xmlns:p14="http://schemas.microsoft.com/office/powerpoint/2010/main" val="284991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W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5298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WHT Image">
    <p:spTree>
      <p:nvGrpSpPr>
        <p:cNvPr id="1" name=""/>
        <p:cNvGrpSpPr/>
        <p:nvPr/>
      </p:nvGrpSpPr>
      <p:grpSpPr>
        <a:xfrm>
          <a:off x="0" y="0"/>
          <a:ext cx="0" cy="0"/>
          <a:chOff x="0" y="0"/>
          <a:chExt cx="0" cy="0"/>
        </a:xfrm>
      </p:grpSpPr>
      <p:sp>
        <p:nvSpPr>
          <p:cNvPr id="11" name="Rectangle 10"/>
          <p:cNvSpPr/>
          <p:nvPr userDrawn="1"/>
        </p:nvSpPr>
        <p:spPr bwMode="auto">
          <a:xfrm>
            <a:off x="0" y="1600200"/>
            <a:ext cx="9144000" cy="3657600"/>
          </a:xfrm>
          <a:prstGeom prst="rect">
            <a:avLst/>
          </a:prstGeom>
          <a:solidFill>
            <a:schemeClr val="bg2"/>
          </a:solidFill>
          <a:ln w="25400" algn="ctr">
            <a:noFill/>
            <a:round/>
            <a:headEnd/>
            <a:tailEnd/>
          </a:ln>
          <a:effectLst/>
        </p:spPr>
        <p:txBody>
          <a:bodyPr lIns="228600" tIns="45714" rIns="228600" bIns="45714" anchor="ctr"/>
          <a:lstStyle/>
          <a:p>
            <a:pPr marL="1588" indent="-1588" algn="ctr" defTabSz="913183" fontAlgn="auto">
              <a:spcBef>
                <a:spcPts val="0"/>
              </a:spcBef>
              <a:spcAft>
                <a:spcPts val="0"/>
              </a:spcAft>
              <a:defRPr/>
            </a:pPr>
            <a:endParaRPr lang="en-US" b="1" dirty="0">
              <a:solidFill>
                <a:prstClr val="white"/>
              </a:solidFill>
              <a:latin typeface="+mn-lt"/>
            </a:endParaRPr>
          </a:p>
        </p:txBody>
      </p:sp>
      <p:grpSp>
        <p:nvGrpSpPr>
          <p:cNvPr id="14" name="Group 13"/>
          <p:cNvGrpSpPr/>
          <p:nvPr userDrawn="1"/>
        </p:nvGrpSpPr>
        <p:grpSpPr>
          <a:xfrm>
            <a:off x="609600" y="1600198"/>
            <a:ext cx="3657600" cy="3657602"/>
            <a:chOff x="4328513" y="1905000"/>
            <a:chExt cx="3106797" cy="3106799"/>
          </a:xfrm>
          <a:solidFill>
            <a:srgbClr val="000000">
              <a:alpha val="10196"/>
            </a:srgbClr>
          </a:solidFill>
        </p:grpSpPr>
        <p:sp>
          <p:nvSpPr>
            <p:cNvPr id="15" name="Rectangle 8"/>
            <p:cNvSpPr>
              <a:spLocks noChangeArrowheads="1"/>
            </p:cNvSpPr>
            <p:nvPr/>
          </p:nvSpPr>
          <p:spPr bwMode="auto">
            <a:xfrm>
              <a:off x="5262777" y="2839263"/>
              <a:ext cx="1271637" cy="1271638"/>
            </a:xfrm>
            <a:prstGeom prst="rect">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p:nvSpPr>
          <p:spPr bwMode="auto">
            <a:xfrm>
              <a:off x="5633516" y="4110901"/>
              <a:ext cx="1801794" cy="900898"/>
            </a:xfrm>
            <a:custGeom>
              <a:avLst/>
              <a:gdLst>
                <a:gd name="T0" fmla="*/ 0 w 486"/>
                <a:gd name="T1" fmla="*/ 243 h 243"/>
                <a:gd name="T2" fmla="*/ 486 w 486"/>
                <a:gd name="T3" fmla="*/ 243 h 243"/>
                <a:gd name="T4" fmla="*/ 243 w 486"/>
                <a:gd name="T5" fmla="*/ 0 h 243"/>
                <a:gd name="T6" fmla="*/ 0 w 486"/>
                <a:gd name="T7" fmla="*/ 243 h 243"/>
              </a:gdLst>
              <a:ahLst/>
              <a:cxnLst>
                <a:cxn ang="0">
                  <a:pos x="T0" y="T1"/>
                </a:cxn>
                <a:cxn ang="0">
                  <a:pos x="T2" y="T3"/>
                </a:cxn>
                <a:cxn ang="0">
                  <a:pos x="T4" y="T5"/>
                </a:cxn>
                <a:cxn ang="0">
                  <a:pos x="T6" y="T7"/>
                </a:cxn>
              </a:cxnLst>
              <a:rect l="0" t="0" r="r" b="b"/>
              <a:pathLst>
                <a:path w="486" h="243">
                  <a:moveTo>
                    <a:pt x="0" y="243"/>
                  </a:moveTo>
                  <a:lnTo>
                    <a:pt x="486" y="243"/>
                  </a:lnTo>
                  <a:lnTo>
                    <a:pt x="243" y="0"/>
                  </a:lnTo>
                  <a:lnTo>
                    <a:pt x="0" y="2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4328513" y="1905000"/>
              <a:ext cx="934263" cy="1864821"/>
            </a:xfrm>
            <a:custGeom>
              <a:avLst/>
              <a:gdLst>
                <a:gd name="T0" fmla="*/ 0 w 252"/>
                <a:gd name="T1" fmla="*/ 0 h 503"/>
                <a:gd name="T2" fmla="*/ 0 w 252"/>
                <a:gd name="T3" fmla="*/ 503 h 503"/>
                <a:gd name="T4" fmla="*/ 252 w 252"/>
                <a:gd name="T5" fmla="*/ 252 h 503"/>
                <a:gd name="T6" fmla="*/ 0 w 252"/>
                <a:gd name="T7" fmla="*/ 0 h 503"/>
              </a:gdLst>
              <a:ahLst/>
              <a:cxnLst>
                <a:cxn ang="0">
                  <a:pos x="T0" y="T1"/>
                </a:cxn>
                <a:cxn ang="0">
                  <a:pos x="T2" y="T3"/>
                </a:cxn>
                <a:cxn ang="0">
                  <a:pos x="T4" y="T5"/>
                </a:cxn>
                <a:cxn ang="0">
                  <a:pos x="T6" y="T7"/>
                </a:cxn>
              </a:cxnLst>
              <a:rect l="0" t="0" r="r" b="b"/>
              <a:pathLst>
                <a:path w="252" h="503">
                  <a:moveTo>
                    <a:pt x="0" y="0"/>
                  </a:moveTo>
                  <a:lnTo>
                    <a:pt x="0" y="503"/>
                  </a:lnTo>
                  <a:lnTo>
                    <a:pt x="252" y="25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Chevron 9"/>
          <p:cNvSpPr>
            <a:spLocks noChangeArrowheads="1"/>
          </p:cNvSpPr>
          <p:nvPr userDrawn="1"/>
        </p:nvSpPr>
        <p:spPr bwMode="auto">
          <a:xfrm>
            <a:off x="7937500" y="2690813"/>
            <a:ext cx="658813" cy="1476375"/>
          </a:xfrm>
          <a:prstGeom prst="chevron">
            <a:avLst>
              <a:gd name="adj" fmla="val 74139"/>
            </a:avLst>
          </a:prstGeom>
          <a:solidFill>
            <a:schemeClr val="accent5"/>
          </a:solidFill>
          <a:ln>
            <a:noFill/>
          </a:ln>
          <a:extLst/>
        </p:spPr>
        <p:txBody>
          <a:bodyPr lIns="228600" tIns="45714" rIns="228600" bIns="45714" anchor="ctr"/>
          <a:lstStyle/>
          <a:p>
            <a:pPr marL="1588" indent="-1588" algn="ctr" defTabSz="912813"/>
            <a:endParaRPr lang="en-US" b="1">
              <a:solidFill>
                <a:srgbClr val="FFFFFF"/>
              </a:solidFill>
            </a:endParaRPr>
          </a:p>
        </p:txBody>
      </p:sp>
      <p:sp>
        <p:nvSpPr>
          <p:cNvPr id="2" name="Title 1"/>
          <p:cNvSpPr>
            <a:spLocks noGrp="1"/>
          </p:cNvSpPr>
          <p:nvPr>
            <p:ph type="title"/>
          </p:nvPr>
        </p:nvSpPr>
        <p:spPr>
          <a:xfrm>
            <a:off x="4169326" y="2751137"/>
            <a:ext cx="3931920" cy="1362075"/>
          </a:xfrm>
        </p:spPr>
        <p:txBody>
          <a:bodyPr anchor="ctr">
            <a:normAutofit/>
          </a:bodyPr>
          <a:lstStyle>
            <a:lvl1pPr algn="r">
              <a:defRPr sz="2400" b="0" cap="all">
                <a:solidFill>
                  <a:schemeClr val="bg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1770" y="271811"/>
            <a:ext cx="1201998" cy="469704"/>
          </a:xfrm>
          <a:prstGeom prst="rect">
            <a:avLst/>
          </a:prstGeom>
        </p:spPr>
      </p:pic>
    </p:spTree>
    <p:extLst>
      <p:ext uri="{BB962C8B-B14F-4D97-AF65-F5344CB8AC3E}">
        <p14:creationId xmlns:p14="http://schemas.microsoft.com/office/powerpoint/2010/main" val="254999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ction Header WHT Image">
    <p:spTree>
      <p:nvGrpSpPr>
        <p:cNvPr id="1" name=""/>
        <p:cNvGrpSpPr/>
        <p:nvPr/>
      </p:nvGrpSpPr>
      <p:grpSpPr>
        <a:xfrm>
          <a:off x="0" y="0"/>
          <a:ext cx="0" cy="0"/>
          <a:chOff x="0" y="0"/>
          <a:chExt cx="0" cy="0"/>
        </a:xfrm>
      </p:grpSpPr>
      <p:sp>
        <p:nvSpPr>
          <p:cNvPr id="11" name="Rectangle 10"/>
          <p:cNvSpPr/>
          <p:nvPr userDrawn="1"/>
        </p:nvSpPr>
        <p:spPr bwMode="auto">
          <a:xfrm>
            <a:off x="0" y="1600200"/>
            <a:ext cx="9144000" cy="3657600"/>
          </a:xfrm>
          <a:prstGeom prst="rect">
            <a:avLst/>
          </a:prstGeom>
          <a:solidFill>
            <a:schemeClr val="accent1"/>
          </a:solidFill>
          <a:ln w="25400" algn="ctr">
            <a:noFill/>
            <a:round/>
            <a:headEnd/>
            <a:tailEnd/>
          </a:ln>
          <a:effectLst/>
        </p:spPr>
        <p:txBody>
          <a:bodyPr lIns="228600" tIns="45714" rIns="228600" bIns="45714" anchor="ctr"/>
          <a:lstStyle/>
          <a:p>
            <a:pPr marL="1588" indent="-1588" algn="ctr" defTabSz="913183" fontAlgn="auto">
              <a:spcBef>
                <a:spcPts val="0"/>
              </a:spcBef>
              <a:spcAft>
                <a:spcPts val="0"/>
              </a:spcAft>
              <a:defRPr/>
            </a:pPr>
            <a:endParaRPr lang="en-US" b="1" dirty="0">
              <a:solidFill>
                <a:prstClr val="white"/>
              </a:solidFill>
              <a:latin typeface="+mn-lt"/>
            </a:endParaRPr>
          </a:p>
        </p:txBody>
      </p:sp>
      <p:pic>
        <p:nvPicPr>
          <p:cNvPr id="12" name="Picture 11" descr="Pattern_Page4_0117.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28650" y="1600200"/>
            <a:ext cx="3660776" cy="3657600"/>
          </a:xfrm>
          <a:prstGeom prst="rect">
            <a:avLst/>
          </a:prstGeom>
        </p:spPr>
      </p:pic>
      <p:sp>
        <p:nvSpPr>
          <p:cNvPr id="10" name="Chevron 9"/>
          <p:cNvSpPr>
            <a:spLocks noChangeArrowheads="1"/>
          </p:cNvSpPr>
          <p:nvPr userDrawn="1"/>
        </p:nvSpPr>
        <p:spPr bwMode="auto">
          <a:xfrm>
            <a:off x="7937500" y="2690813"/>
            <a:ext cx="658813" cy="1476375"/>
          </a:xfrm>
          <a:prstGeom prst="chevron">
            <a:avLst>
              <a:gd name="adj" fmla="val 74139"/>
            </a:avLst>
          </a:prstGeom>
          <a:solidFill>
            <a:schemeClr val="accent5"/>
          </a:solidFill>
          <a:ln>
            <a:noFill/>
          </a:ln>
          <a:extLst/>
        </p:spPr>
        <p:txBody>
          <a:bodyPr lIns="228600" tIns="45714" rIns="228600" bIns="45714" anchor="ctr"/>
          <a:lstStyle/>
          <a:p>
            <a:pPr marL="1588" indent="-1588" algn="ctr" defTabSz="912813"/>
            <a:endParaRPr lang="en-US" b="1">
              <a:solidFill>
                <a:srgbClr val="FFFFFF"/>
              </a:solidFill>
            </a:endParaRPr>
          </a:p>
        </p:txBody>
      </p:sp>
      <p:sp>
        <p:nvSpPr>
          <p:cNvPr id="2" name="Title 1"/>
          <p:cNvSpPr>
            <a:spLocks noGrp="1"/>
          </p:cNvSpPr>
          <p:nvPr>
            <p:ph type="title"/>
          </p:nvPr>
        </p:nvSpPr>
        <p:spPr>
          <a:xfrm>
            <a:off x="4169326" y="2751137"/>
            <a:ext cx="3931920" cy="1362075"/>
          </a:xfrm>
        </p:spPr>
        <p:txBody>
          <a:bodyPr anchor="ctr">
            <a:normAutofit/>
          </a:bodyPr>
          <a:lstStyle>
            <a:lvl1pPr algn="r">
              <a:defRPr sz="2400" b="0" cap="all">
                <a:solidFill>
                  <a:schemeClr val="bg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91770" y="271811"/>
            <a:ext cx="1201998" cy="469704"/>
          </a:xfrm>
          <a:prstGeom prst="rect">
            <a:avLst/>
          </a:prstGeom>
        </p:spPr>
      </p:pic>
    </p:spTree>
    <p:extLst>
      <p:ext uri="{BB962C8B-B14F-4D97-AF65-F5344CB8AC3E}">
        <p14:creationId xmlns:p14="http://schemas.microsoft.com/office/powerpoint/2010/main" val="97779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6874" y="182880"/>
            <a:ext cx="7498080" cy="640080"/>
          </a:xfrm>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56874" y="1096859"/>
            <a:ext cx="4038600" cy="521208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472031" y="1096859"/>
            <a:ext cx="4038600" cy="5212080"/>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7681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6874" y="182880"/>
            <a:ext cx="7498080" cy="640080"/>
          </a:xfrm>
        </p:spPr>
        <p:txBody>
          <a:bodyPr/>
          <a:lstStyle>
            <a:lvl1pPr>
              <a:defRPr>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874" y="1098885"/>
            <a:ext cx="4040188" cy="365760"/>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6874" y="1551963"/>
            <a:ext cx="4040188" cy="4766287"/>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468856" y="1098885"/>
            <a:ext cx="4041775" cy="365760"/>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68856" y="1551963"/>
            <a:ext cx="4041775" cy="4766287"/>
          </a:xfrm>
        </p:spPr>
        <p:txBody>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086149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6874" y="182880"/>
            <a:ext cx="7498080" cy="6400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6874" y="1097280"/>
            <a:ext cx="8229600" cy="52120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extBox 6"/>
          <p:cNvSpPr txBox="1"/>
          <p:nvPr/>
        </p:nvSpPr>
        <p:spPr>
          <a:xfrm>
            <a:off x="8659760" y="6579748"/>
            <a:ext cx="276326" cy="190581"/>
          </a:xfrm>
          <a:prstGeom prst="rect">
            <a:avLst/>
          </a:prstGeom>
          <a:noFill/>
        </p:spPr>
        <p:txBody>
          <a:bodyPr wrap="none" lIns="82058" tIns="41029" rIns="82058" bIns="41029" rtlCol="0" anchor="ctr">
            <a:spAutoFit/>
          </a:bodyPr>
          <a:lstStyle/>
          <a:p>
            <a:pPr algn="r"/>
            <a:fld id="{B50A2252-0B00-49D0-9A28-2F5CCECF09D1}" type="slidenum">
              <a:rPr lang="en-US" sz="700" b="0" smtClean="0">
                <a:solidFill>
                  <a:srgbClr val="262626"/>
                </a:solidFill>
                <a:latin typeface="Arial" pitchFamily="34" charset="0"/>
                <a:cs typeface="Arial" pitchFamily="34" charset="0"/>
              </a:rPr>
              <a:pPr algn="r"/>
              <a:t>‹#›</a:t>
            </a:fld>
            <a:endParaRPr lang="en-US" sz="700" b="0" dirty="0">
              <a:solidFill>
                <a:srgbClr val="262626"/>
              </a:solidFill>
              <a:latin typeface="Arial" pitchFamily="34" charset="0"/>
              <a:cs typeface="Arial" pitchFamily="34" charset="0"/>
            </a:endParaRPr>
          </a:p>
        </p:txBody>
      </p:sp>
      <p:sp>
        <p:nvSpPr>
          <p:cNvPr id="8" name="TextBox 7"/>
          <p:cNvSpPr txBox="1"/>
          <p:nvPr/>
        </p:nvSpPr>
        <p:spPr>
          <a:xfrm>
            <a:off x="166199" y="6579748"/>
            <a:ext cx="3046315" cy="190581"/>
          </a:xfrm>
          <a:prstGeom prst="rect">
            <a:avLst/>
          </a:prstGeom>
          <a:noFill/>
        </p:spPr>
        <p:txBody>
          <a:bodyPr wrap="none" lIns="82058" tIns="41029" rIns="82058" bIns="41029" rtlCol="0" anchor="ctr">
            <a:spAutoFit/>
          </a:bodyPr>
          <a:lstStyle/>
          <a:p>
            <a:pPr algn="l"/>
            <a:r>
              <a:rPr lang="en-US" sz="700" b="0" cap="all" dirty="0" smtClean="0">
                <a:solidFill>
                  <a:srgbClr val="262626"/>
                </a:solidFill>
                <a:latin typeface="Arial" pitchFamily="34" charset="0"/>
                <a:cs typeface="Arial" pitchFamily="34" charset="0"/>
              </a:rPr>
              <a:t>Resilient Die-stacked</a:t>
            </a:r>
            <a:r>
              <a:rPr lang="en-US" sz="700" b="0" cap="all" baseline="0" dirty="0" smtClean="0">
                <a:solidFill>
                  <a:srgbClr val="262626"/>
                </a:solidFill>
                <a:latin typeface="Arial" pitchFamily="34" charset="0"/>
                <a:cs typeface="Arial" pitchFamily="34" charset="0"/>
              </a:rPr>
              <a:t> DRAM Caches   </a:t>
            </a:r>
            <a:r>
              <a:rPr lang="en-US" sz="700" b="0" cap="all" dirty="0" smtClean="0">
                <a:solidFill>
                  <a:srgbClr val="262626"/>
                </a:solidFill>
                <a:latin typeface="Arial" pitchFamily="34" charset="0"/>
                <a:cs typeface="Arial" pitchFamily="34" charset="0"/>
              </a:rPr>
              <a:t>|   </a:t>
            </a:r>
            <a:r>
              <a:rPr lang="en-US" sz="700" b="0" cap="all" dirty="0" smtClean="0">
                <a:solidFill>
                  <a:srgbClr val="262626"/>
                </a:solidFill>
                <a:latin typeface="Arial" pitchFamily="34" charset="0"/>
                <a:cs typeface="Arial" pitchFamily="34" charset="0"/>
              </a:rPr>
              <a:t>June </a:t>
            </a:r>
            <a:r>
              <a:rPr lang="en-US" sz="700" b="0" cap="all" dirty="0" smtClean="0">
                <a:solidFill>
                  <a:srgbClr val="262626"/>
                </a:solidFill>
                <a:latin typeface="Arial" pitchFamily="34" charset="0"/>
                <a:cs typeface="Arial" pitchFamily="34" charset="0"/>
              </a:rPr>
              <a:t>2013   |   </a:t>
            </a:r>
            <a:r>
              <a:rPr lang="en-US" sz="700" b="0" cap="all" dirty="0" smtClean="0">
                <a:solidFill>
                  <a:srgbClr val="262626"/>
                </a:solidFill>
                <a:latin typeface="Arial" pitchFamily="34" charset="0"/>
                <a:cs typeface="Arial" pitchFamily="34" charset="0"/>
              </a:rPr>
              <a:t>PUBLIC</a:t>
            </a:r>
            <a:endParaRPr lang="en-US" sz="700" b="0" cap="all" dirty="0" smtClean="0">
              <a:solidFill>
                <a:srgbClr val="262626"/>
              </a:solidFill>
              <a:latin typeface="Arial" pitchFamily="34" charset="0"/>
              <a:cs typeface="Arial" pitchFamily="34" charset="0"/>
            </a:endParaRPr>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91770" y="271811"/>
            <a:ext cx="1201998" cy="469704"/>
          </a:xfrm>
          <a:prstGeom prst="rect">
            <a:avLst/>
          </a:prstGeom>
        </p:spPr>
      </p:pic>
    </p:spTree>
    <p:extLst>
      <p:ext uri="{BB962C8B-B14F-4D97-AF65-F5344CB8AC3E}">
        <p14:creationId xmlns:p14="http://schemas.microsoft.com/office/powerpoint/2010/main" val="3637490096"/>
      </p:ext>
    </p:extLst>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80" r:id="rId4"/>
    <p:sldLayoutId id="2147483650" r:id="rId5"/>
    <p:sldLayoutId id="2147483659" r:id="rId6"/>
    <p:sldLayoutId id="2147483660" r:id="rId7"/>
    <p:sldLayoutId id="2147483652" r:id="rId8"/>
    <p:sldLayoutId id="2147483653" r:id="rId9"/>
    <p:sldLayoutId id="2147483654" r:id="rId10"/>
    <p:sldLayoutId id="2147483676" r:id="rId11"/>
    <p:sldLayoutId id="2147483655" r:id="rId12"/>
  </p:sldLayoutIdLst>
  <p:timing>
    <p:tnLst>
      <p:par>
        <p:cTn id="1" dur="indefinite" restart="never" nodeType="tmRoot"/>
      </p:par>
    </p:tnLst>
  </p:timing>
  <p:txStyles>
    <p:titleStyle>
      <a:lvl1pPr algn="l" defTabSz="914400" rtl="0" eaLnBrk="1" latinLnBrk="0" hangingPunct="1">
        <a:spcBef>
          <a:spcPct val="0"/>
        </a:spcBef>
        <a:buNone/>
        <a:defRPr sz="2100" kern="1200" cap="all" baseline="0">
          <a:solidFill>
            <a:schemeClr val="tx1"/>
          </a:solidFill>
          <a:latin typeface="+mj-lt"/>
          <a:ea typeface="+mj-ea"/>
          <a:cs typeface="+mj-cs"/>
        </a:defRPr>
      </a:lvl1pPr>
    </p:titleStyle>
    <p:bodyStyle>
      <a:lvl1pPr marL="168275" indent="-168275" algn="l" defTabSz="914400" rtl="0" eaLnBrk="1" latinLnBrk="0" hangingPunct="1">
        <a:spcBef>
          <a:spcPts val="800"/>
        </a:spcBef>
        <a:spcAft>
          <a:spcPts val="0"/>
        </a:spcAft>
        <a:buClr>
          <a:schemeClr val="bg2"/>
        </a:buClr>
        <a:buFont typeface="Wingdings 3" pitchFamily="18" charset="2"/>
        <a:buChar char="}"/>
        <a:defRPr sz="18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2"/>
        </a:buClr>
        <a:buFont typeface="Arial" pitchFamily="34" charset="0"/>
        <a:buChar char="•"/>
        <a:defRPr sz="1400" kern="1200" baseline="0">
          <a:solidFill>
            <a:schemeClr val="tx1"/>
          </a:solidFill>
          <a:latin typeface="+mn-lt"/>
          <a:ea typeface="+mn-ea"/>
          <a:cs typeface="+mn-cs"/>
        </a:defRPr>
      </a:lvl3pPr>
      <a:lvl4pPr marL="1371600" indent="-18288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28950" y="3156707"/>
            <a:ext cx="5634360" cy="750815"/>
          </a:xfrm>
        </p:spPr>
        <p:txBody>
          <a:bodyPr/>
          <a:lstStyle/>
          <a:p>
            <a:r>
              <a:rPr lang="en-US" sz="2400" dirty="0" smtClean="0"/>
              <a:t>Resilient Die-stacked DRAM Caches</a:t>
            </a:r>
            <a:endParaRPr lang="en-US" sz="2400" dirty="0"/>
          </a:p>
        </p:txBody>
      </p:sp>
      <p:sp>
        <p:nvSpPr>
          <p:cNvPr id="3" name="Subtitle 2"/>
          <p:cNvSpPr>
            <a:spLocks noGrp="1"/>
          </p:cNvSpPr>
          <p:nvPr>
            <p:ph type="subTitle" idx="1"/>
          </p:nvPr>
        </p:nvSpPr>
        <p:spPr>
          <a:xfrm>
            <a:off x="3238500" y="3980924"/>
            <a:ext cx="5424811" cy="1924575"/>
          </a:xfrm>
        </p:spPr>
        <p:txBody>
          <a:bodyPr>
            <a:normAutofit/>
          </a:bodyPr>
          <a:lstStyle/>
          <a:p>
            <a:r>
              <a:rPr lang="en-US" sz="1400" cap="none" dirty="0" err="1" smtClean="0"/>
              <a:t>Jaewoong</a:t>
            </a:r>
            <a:r>
              <a:rPr lang="en-US" sz="1400" cap="none" dirty="0" smtClean="0"/>
              <a:t> </a:t>
            </a:r>
            <a:r>
              <a:rPr lang="en-US" sz="1400" cap="none" dirty="0" err="1" smtClean="0"/>
              <a:t>Sim</a:t>
            </a:r>
            <a:r>
              <a:rPr lang="en-US" sz="1400" cap="none" dirty="0" smtClean="0"/>
              <a:t>*, Gabriel H. Loh</a:t>
            </a:r>
            <a:r>
              <a:rPr lang="en-US" sz="1400" cap="none" baseline="30000" dirty="0" smtClean="0"/>
              <a:t>+</a:t>
            </a:r>
            <a:r>
              <a:rPr lang="en-US" sz="1400" cap="none" dirty="0" smtClean="0"/>
              <a:t>, Vilas Sridharan</a:t>
            </a:r>
            <a:r>
              <a:rPr lang="en-US" sz="1400" cap="none" baseline="30000" dirty="0" smtClean="0"/>
              <a:t>#</a:t>
            </a:r>
            <a:r>
              <a:rPr lang="en-US" sz="1400" cap="none" dirty="0" smtClean="0"/>
              <a:t>, Mike O’Connor</a:t>
            </a:r>
            <a:r>
              <a:rPr lang="en-US" sz="1400" cap="none" baseline="30000" dirty="0" smtClean="0"/>
              <a:t>+</a:t>
            </a:r>
            <a:r>
              <a:rPr lang="en-US" sz="1400" cap="none" dirty="0" smtClean="0"/>
              <a:t/>
            </a:r>
            <a:br>
              <a:rPr lang="en-US" sz="1400" cap="none" dirty="0" smtClean="0"/>
            </a:br>
            <a:r>
              <a:rPr lang="en-US" sz="1200" cap="none" dirty="0" smtClean="0"/>
              <a:t>June </a:t>
            </a:r>
            <a:r>
              <a:rPr lang="en-US" sz="1200" cap="none" dirty="0" smtClean="0"/>
              <a:t>2013 </a:t>
            </a:r>
            <a:endParaRPr lang="en-US" sz="1200" cap="none" dirty="0" smtClean="0"/>
          </a:p>
          <a:p>
            <a:endParaRPr lang="en-US" sz="1200" cap="none" dirty="0"/>
          </a:p>
          <a:p>
            <a:r>
              <a:rPr lang="en-US" sz="1200" cap="none" dirty="0" smtClean="0"/>
              <a:t>*Georgia Tech</a:t>
            </a:r>
          </a:p>
          <a:p>
            <a:r>
              <a:rPr lang="en-US" sz="1200" cap="none" baseline="30000" dirty="0" smtClean="0"/>
              <a:t>+</a:t>
            </a:r>
            <a:r>
              <a:rPr lang="en-US" sz="1200" cap="none" dirty="0" smtClean="0"/>
              <a:t>AMD Research</a:t>
            </a:r>
          </a:p>
          <a:p>
            <a:r>
              <a:rPr lang="en-US" sz="1200" cap="none" baseline="30000" dirty="0" smtClean="0"/>
              <a:t>#</a:t>
            </a:r>
            <a:r>
              <a:rPr lang="en-US" sz="1200" cap="none" dirty="0" smtClean="0"/>
              <a:t>AMD RAS Architecture</a:t>
            </a:r>
            <a:endParaRPr lang="en-US" sz="1200" cap="none" dirty="0" smtClean="0"/>
          </a:p>
          <a:p>
            <a:endParaRPr lang="en-US" sz="1200" cap="none" dirty="0"/>
          </a:p>
        </p:txBody>
      </p:sp>
    </p:spTree>
    <p:extLst>
      <p:ext uri="{BB962C8B-B14F-4D97-AF65-F5344CB8AC3E}">
        <p14:creationId xmlns:p14="http://schemas.microsoft.com/office/powerpoint/2010/main" val="214907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Cache Review</a:t>
            </a:r>
            <a:endParaRPr lang="en-US" dirty="0"/>
          </a:p>
        </p:txBody>
      </p:sp>
      <p:sp>
        <p:nvSpPr>
          <p:cNvPr id="3" name="Content Placeholder 2"/>
          <p:cNvSpPr>
            <a:spLocks noGrp="1"/>
          </p:cNvSpPr>
          <p:nvPr>
            <p:ph idx="1"/>
          </p:nvPr>
        </p:nvSpPr>
        <p:spPr>
          <a:xfrm>
            <a:off x="156874" y="1097280"/>
            <a:ext cx="8229600" cy="1251910"/>
          </a:xfrm>
        </p:spPr>
        <p:txBody>
          <a:bodyPr/>
          <a:lstStyle/>
          <a:p>
            <a:r>
              <a:rPr lang="en-US" dirty="0" smtClean="0"/>
              <a:t>To mitigate space overheads of external tag overheads, tags and data are</a:t>
            </a:r>
            <a:br>
              <a:rPr lang="en-US" dirty="0" smtClean="0"/>
            </a:br>
            <a:r>
              <a:rPr lang="en-US" dirty="0" smtClean="0"/>
              <a:t>co-located with DRAM rows</a:t>
            </a:r>
          </a:p>
          <a:p>
            <a:pPr lvl="1"/>
            <a:r>
              <a:rPr lang="en-US" dirty="0" smtClean="0"/>
              <a:t>Loh and Hill [MICRO11] developed initial set-associative solution</a:t>
            </a:r>
          </a:p>
          <a:p>
            <a:pPr lvl="1"/>
            <a:r>
              <a:rPr lang="en-US" dirty="0" err="1" smtClean="0"/>
              <a:t>Qureshi</a:t>
            </a:r>
            <a:r>
              <a:rPr lang="en-US" dirty="0" smtClean="0"/>
              <a:t> and Loh [MICRO12] proposed direct-mapped organization for latency</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24" y="2474691"/>
            <a:ext cx="7586817" cy="210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53157" y="4669388"/>
            <a:ext cx="8229600" cy="1642202"/>
          </a:xfrm>
          <a:prstGeom prst="rect">
            <a:avLst/>
          </a:prstGeom>
        </p:spPr>
        <p:txBody>
          <a:bodyPr vert="horz" lIns="91440" tIns="45720" rIns="91440" bIns="45720" rtlCol="0">
            <a:normAutofit/>
          </a:bodyPr>
          <a:lstStyle>
            <a:lvl1pPr marL="168275" indent="-168275" algn="l" defTabSz="914400" rtl="0" eaLnBrk="1" latinLnBrk="0" hangingPunct="1">
              <a:spcBef>
                <a:spcPts val="800"/>
              </a:spcBef>
              <a:spcAft>
                <a:spcPts val="0"/>
              </a:spcAft>
              <a:buClr>
                <a:schemeClr val="bg2"/>
              </a:buClr>
              <a:buFont typeface="Wingdings 3" pitchFamily="18" charset="2"/>
              <a:buChar char="}"/>
              <a:defRPr sz="18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2"/>
              </a:buClr>
              <a:buFont typeface="Arial" pitchFamily="34" charset="0"/>
              <a:buChar char="•"/>
              <a:defRPr sz="1400" kern="1200" baseline="0">
                <a:solidFill>
                  <a:schemeClr val="tx1"/>
                </a:solidFill>
                <a:latin typeface="+mn-lt"/>
                <a:ea typeface="+mn-ea"/>
                <a:cs typeface="+mn-cs"/>
              </a:defRPr>
            </a:lvl3pPr>
            <a:lvl4pPr marL="1371600" indent="-18288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Both use unmodified stacked DRAM: tags and data laid out differently, but the underlying storage is just a standard DRAM row</a:t>
            </a:r>
          </a:p>
          <a:p>
            <a:r>
              <a:rPr lang="en-US" dirty="0" smtClean="0"/>
              <a:t>Key observation: tags, data (and anything else) are fungible</a:t>
            </a:r>
          </a:p>
          <a:p>
            <a:pPr lvl="1"/>
            <a:r>
              <a:rPr lang="en-US" dirty="0" smtClean="0"/>
              <a:t>Can allocate more or less of one type or the other; just depends on how the memory/cache controller interprets what’s stored in a row</a:t>
            </a:r>
            <a:endParaRPr lang="en-US" dirty="0" smtClean="0"/>
          </a:p>
        </p:txBody>
      </p:sp>
    </p:spTree>
    <p:extLst>
      <p:ext uri="{BB962C8B-B14F-4D97-AF65-F5344CB8AC3E}">
        <p14:creationId xmlns:p14="http://schemas.microsoft.com/office/powerpoint/2010/main" val="207599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Embedding ECC in a Row</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166" r="80154"/>
          <a:stretch/>
        </p:blipFill>
        <p:spPr bwMode="auto">
          <a:xfrm>
            <a:off x="337984" y="923716"/>
            <a:ext cx="1505686" cy="1807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165" y="2522846"/>
            <a:ext cx="7927391" cy="28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Bent Arrow 99"/>
          <p:cNvSpPr/>
          <p:nvPr/>
        </p:nvSpPr>
        <p:spPr>
          <a:xfrm rot="5400000">
            <a:off x="2349586" y="1407331"/>
            <a:ext cx="559838" cy="1268169"/>
          </a:xfrm>
          <a:prstGeom prst="bentArrow">
            <a:avLst>
              <a:gd name="adj1" fmla="val 11259"/>
              <a:gd name="adj2" fmla="val 17366"/>
              <a:gd name="adj3" fmla="val 16603"/>
              <a:gd name="adj4" fmla="val 4375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pic>
        <p:nvPicPr>
          <p:cNvPr id="614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2834"/>
          <a:stretch/>
        </p:blipFill>
        <p:spPr bwMode="auto">
          <a:xfrm>
            <a:off x="406287" y="3630050"/>
            <a:ext cx="8129434" cy="165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Down Arrow 101"/>
          <p:cNvSpPr/>
          <p:nvPr/>
        </p:nvSpPr>
        <p:spPr>
          <a:xfrm>
            <a:off x="919842" y="2810411"/>
            <a:ext cx="193288" cy="757979"/>
          </a:xfrm>
          <a:prstGeom prst="down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3" name="Down Arrow 102"/>
          <p:cNvSpPr/>
          <p:nvPr/>
        </p:nvSpPr>
        <p:spPr>
          <a:xfrm>
            <a:off x="5794915" y="2810411"/>
            <a:ext cx="215591" cy="1003306"/>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4" name="Rectangle 103"/>
          <p:cNvSpPr/>
          <p:nvPr/>
        </p:nvSpPr>
        <p:spPr>
          <a:xfrm>
            <a:off x="5780890" y="2645028"/>
            <a:ext cx="241247" cy="131831"/>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5" name="Freeform 104"/>
          <p:cNvSpPr/>
          <p:nvPr/>
        </p:nvSpPr>
        <p:spPr>
          <a:xfrm>
            <a:off x="356839" y="3627863"/>
            <a:ext cx="8199863" cy="1694986"/>
          </a:xfrm>
          <a:custGeom>
            <a:avLst/>
            <a:gdLst>
              <a:gd name="connsiteX0" fmla="*/ 44605 w 8199863"/>
              <a:gd name="connsiteY0" fmla="*/ 0 h 1694986"/>
              <a:gd name="connsiteX1" fmla="*/ 4542263 w 8199863"/>
              <a:gd name="connsiteY1" fmla="*/ 0 h 1694986"/>
              <a:gd name="connsiteX2" fmla="*/ 4549698 w 8199863"/>
              <a:gd name="connsiteY2" fmla="*/ 423747 h 1694986"/>
              <a:gd name="connsiteX3" fmla="*/ 8199863 w 8199863"/>
              <a:gd name="connsiteY3" fmla="*/ 423747 h 1694986"/>
              <a:gd name="connsiteX4" fmla="*/ 8199863 w 8199863"/>
              <a:gd name="connsiteY4" fmla="*/ 1330713 h 1694986"/>
              <a:gd name="connsiteX5" fmla="*/ 3330498 w 8199863"/>
              <a:gd name="connsiteY5" fmla="*/ 1509132 h 1694986"/>
              <a:gd name="connsiteX6" fmla="*/ 1791629 w 8199863"/>
              <a:gd name="connsiteY6" fmla="*/ 1694986 h 1694986"/>
              <a:gd name="connsiteX7" fmla="*/ 0 w 8199863"/>
              <a:gd name="connsiteY7" fmla="*/ 1694986 h 1694986"/>
              <a:gd name="connsiteX8" fmla="*/ 44605 w 8199863"/>
              <a:gd name="connsiteY8" fmla="*/ 0 h 1694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99863" h="1694986">
                <a:moveTo>
                  <a:pt x="44605" y="0"/>
                </a:moveTo>
                <a:lnTo>
                  <a:pt x="4542263" y="0"/>
                </a:lnTo>
                <a:lnTo>
                  <a:pt x="4549698" y="423747"/>
                </a:lnTo>
                <a:lnTo>
                  <a:pt x="8199863" y="423747"/>
                </a:lnTo>
                <a:lnTo>
                  <a:pt x="8199863" y="1330713"/>
                </a:lnTo>
                <a:lnTo>
                  <a:pt x="3330498" y="1509132"/>
                </a:lnTo>
                <a:lnTo>
                  <a:pt x="1791629" y="1694986"/>
                </a:lnTo>
                <a:lnTo>
                  <a:pt x="0" y="1694986"/>
                </a:lnTo>
                <a:lnTo>
                  <a:pt x="44605" y="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Tree>
    <p:extLst>
      <p:ext uri="{BB962C8B-B14F-4D97-AF65-F5344CB8AC3E}">
        <p14:creationId xmlns:p14="http://schemas.microsoft.com/office/powerpoint/2010/main" val="215931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4" grpId="0" animBg="1"/>
      <p:bldP spid="105" grpId="0" animBg="1"/>
      <p:bldP spid="10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Enhancing Error Detection (for SDC)</a:t>
            </a:r>
            <a:endParaRPr lang="en-US" dirty="0"/>
          </a:p>
        </p:txBody>
      </p:sp>
      <p:sp>
        <p:nvSpPr>
          <p:cNvPr id="3" name="Content Placeholder 2"/>
          <p:cNvSpPr>
            <a:spLocks noGrp="1"/>
          </p:cNvSpPr>
          <p:nvPr>
            <p:ph idx="1"/>
          </p:nvPr>
        </p:nvSpPr>
        <p:spPr>
          <a:xfrm>
            <a:off x="156874" y="3560956"/>
            <a:ext cx="8637721" cy="2748404"/>
          </a:xfrm>
        </p:spPr>
        <p:txBody>
          <a:bodyPr/>
          <a:lstStyle/>
          <a:p>
            <a:r>
              <a:rPr lang="en-US" dirty="0" smtClean="0"/>
              <a:t>CRCs provide much higher levels of error detection</a:t>
            </a:r>
          </a:p>
          <a:p>
            <a:pPr lvl="1"/>
            <a:r>
              <a:rPr lang="en-US" dirty="0" smtClean="0"/>
              <a:t>Spatially clustered errors</a:t>
            </a:r>
          </a:p>
          <a:p>
            <a:pPr lvl="1"/>
            <a:r>
              <a:rPr lang="en-US" dirty="0" smtClean="0"/>
              <a:t>16-bit CRC can detect:</a:t>
            </a:r>
          </a:p>
          <a:p>
            <a:pPr lvl="2"/>
            <a:r>
              <a:rPr lang="en-US" dirty="0" smtClean="0"/>
              <a:t>All errors up to 5 (i.e., </a:t>
            </a:r>
            <a:r>
              <a:rPr lang="en-US" dirty="0" err="1" smtClean="0"/>
              <a:t>pentuple</a:t>
            </a:r>
            <a:r>
              <a:rPr lang="en-US" dirty="0" smtClean="0"/>
              <a:t>-error detect) in the tag (including its SEC)</a:t>
            </a:r>
          </a:p>
          <a:p>
            <a:pPr lvl="2"/>
            <a:r>
              <a:rPr lang="en-US" dirty="0" smtClean="0"/>
              <a:t>All errors up to 3 in the data</a:t>
            </a:r>
          </a:p>
          <a:p>
            <a:pPr lvl="2"/>
            <a:r>
              <a:rPr lang="en-US" dirty="0" smtClean="0"/>
              <a:t>Burst errors up to 16 bits</a:t>
            </a:r>
          </a:p>
          <a:p>
            <a:pPr lvl="2"/>
            <a:r>
              <a:rPr lang="en-US" dirty="0" smtClean="0"/>
              <a:t>All errors with an odd number of erroneous bits</a:t>
            </a:r>
          </a:p>
          <a:p>
            <a:r>
              <a:rPr lang="en-US" dirty="0" smtClean="0"/>
              <a:t>Sacrifice some capacity to store the extra CRCs (25 vs. 28 </a:t>
            </a:r>
            <a:r>
              <a:rPr lang="en-US" dirty="0" err="1" smtClean="0"/>
              <a:t>cachelines</a:t>
            </a:r>
            <a:r>
              <a:rPr lang="en-US" dirty="0" smtClean="0"/>
              <a:t> per row)</a:t>
            </a:r>
          </a:p>
          <a:p>
            <a:r>
              <a:rPr lang="en-US" dirty="0" smtClean="0"/>
              <a:t>Artifact of the sizes/packing: data has separate SEC code per half-</a:t>
            </a:r>
            <a:r>
              <a:rPr lang="en-US" dirty="0" err="1" smtClean="0"/>
              <a:t>cacheline</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78" y="851394"/>
            <a:ext cx="8933272" cy="2479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627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Impact</a:t>
            </a:r>
            <a:endParaRPr lang="en-US" dirty="0"/>
          </a:p>
        </p:txBody>
      </p:sp>
      <p:sp>
        <p:nvSpPr>
          <p:cNvPr id="3" name="Content Placeholder 2"/>
          <p:cNvSpPr>
            <a:spLocks noGrp="1"/>
          </p:cNvSpPr>
          <p:nvPr>
            <p:ph idx="1"/>
          </p:nvPr>
        </p:nvSpPr>
        <p:spPr>
          <a:xfrm>
            <a:off x="156874" y="881694"/>
            <a:ext cx="8229600" cy="5212080"/>
          </a:xfrm>
        </p:spPr>
        <p:txBody>
          <a:bodyPr/>
          <a:lstStyle/>
          <a:p>
            <a:r>
              <a:rPr lang="en-US" dirty="0" smtClean="0"/>
              <a:t>Latency increases by one memory clock for ECC check</a:t>
            </a:r>
          </a:p>
          <a:p>
            <a:r>
              <a:rPr lang="en-US" dirty="0" smtClean="0"/>
              <a:t>Tag update increases to compute new CRC (on a write)</a:t>
            </a:r>
          </a:p>
          <a:p>
            <a:r>
              <a:rPr lang="en-US" dirty="0" smtClean="0"/>
              <a:t>Capacity reduced for CRC case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37" y="2169913"/>
            <a:ext cx="7151649" cy="3517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2234" y="5807258"/>
            <a:ext cx="7813357" cy="561692"/>
          </a:xfrm>
          <a:prstGeom prst="rect">
            <a:avLst/>
          </a:prstGeom>
          <a:noFill/>
        </p:spPr>
        <p:txBody>
          <a:bodyPr wrap="none" rtlCol="0">
            <a:spAutoFit/>
          </a:bodyPr>
          <a:lstStyle/>
          <a:p>
            <a:pPr>
              <a:spcBef>
                <a:spcPts val="300"/>
              </a:spcBef>
              <a:buClr>
                <a:schemeClr val="bg2"/>
              </a:buClr>
            </a:pPr>
            <a:r>
              <a:rPr lang="en-US" sz="1400" dirty="0" smtClean="0"/>
              <a:t>See paper for full methodology details.  4-core, multi-programmed SPEC06 workloads; per-core</a:t>
            </a:r>
          </a:p>
          <a:p>
            <a:pPr>
              <a:spcBef>
                <a:spcPts val="300"/>
              </a:spcBef>
              <a:buClr>
                <a:schemeClr val="bg2"/>
              </a:buClr>
            </a:pPr>
            <a:r>
              <a:rPr lang="en-US" sz="1400" dirty="0" smtClean="0"/>
              <a:t>L1 caches, shared L2, and shared L3 DRAM cache (8 x 128-bit channels)</a:t>
            </a:r>
            <a:endParaRPr lang="en-US" sz="1400" dirty="0" smtClean="0"/>
          </a:p>
        </p:txBody>
      </p:sp>
      <p:sp>
        <p:nvSpPr>
          <p:cNvPr id="5" name="Rounded Rectangular Callout 4"/>
          <p:cNvSpPr/>
          <p:nvPr/>
        </p:nvSpPr>
        <p:spPr>
          <a:xfrm>
            <a:off x="7538225" y="2349193"/>
            <a:ext cx="1345580" cy="512956"/>
          </a:xfrm>
          <a:prstGeom prst="wedgeRoundRectCallout">
            <a:avLst>
              <a:gd name="adj1" fmla="val -83139"/>
              <a:gd name="adj2" fmla="val 159100"/>
              <a:gd name="adj3" fmla="val 16667"/>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-0.5% (-2.4% of speedup)</a:t>
            </a:r>
            <a:endParaRPr lang="en-US" sz="1400" dirty="0" smtClean="0">
              <a:solidFill>
                <a:schemeClr val="bg1"/>
              </a:solidFill>
            </a:endParaRPr>
          </a:p>
        </p:txBody>
      </p:sp>
      <p:sp>
        <p:nvSpPr>
          <p:cNvPr id="7" name="Rounded Rectangular Callout 6"/>
          <p:cNvSpPr/>
          <p:nvPr/>
        </p:nvSpPr>
        <p:spPr>
          <a:xfrm>
            <a:off x="7690625" y="3140930"/>
            <a:ext cx="1345580" cy="512956"/>
          </a:xfrm>
          <a:prstGeom prst="wedgeRoundRectCallout">
            <a:avLst>
              <a:gd name="adj1" fmla="val -83691"/>
              <a:gd name="adj2" fmla="val 37361"/>
              <a:gd name="adj3" fmla="val 16667"/>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-1.7% (-8.2% of speedup)</a:t>
            </a:r>
            <a:endParaRPr lang="en-US" sz="1400" dirty="0" smtClean="0">
              <a:solidFill>
                <a:schemeClr val="bg1"/>
              </a:solidFill>
            </a:endParaRPr>
          </a:p>
        </p:txBody>
      </p:sp>
    </p:spTree>
    <p:extLst>
      <p:ext uri="{BB962C8B-B14F-4D97-AF65-F5344CB8AC3E}">
        <p14:creationId xmlns:p14="http://schemas.microsoft.com/office/powerpoint/2010/main" val="249929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Coarse-Grain Failures</a:t>
            </a:r>
            <a:endParaRPr lang="en-US" dirty="0"/>
          </a:p>
        </p:txBody>
      </p:sp>
    </p:spTree>
    <p:extLst>
      <p:ext uri="{BB962C8B-B14F-4D97-AF65-F5344CB8AC3E}">
        <p14:creationId xmlns:p14="http://schemas.microsoft.com/office/powerpoint/2010/main" val="3235424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Failures</a:t>
            </a:r>
            <a:endParaRPr lang="en-US" dirty="0"/>
          </a:p>
        </p:txBody>
      </p:sp>
      <p:sp>
        <p:nvSpPr>
          <p:cNvPr id="3" name="Content Placeholder 2"/>
          <p:cNvSpPr>
            <a:spLocks noGrp="1"/>
          </p:cNvSpPr>
          <p:nvPr>
            <p:ph idx="1"/>
          </p:nvPr>
        </p:nvSpPr>
        <p:spPr>
          <a:xfrm>
            <a:off x="156874" y="1097279"/>
            <a:ext cx="8229600" cy="5467071"/>
          </a:xfrm>
        </p:spPr>
        <p:txBody>
          <a:bodyPr>
            <a:normAutofit/>
          </a:bodyPr>
          <a:lstStyle/>
          <a:p>
            <a:r>
              <a:rPr lang="en-US" dirty="0" smtClean="0"/>
              <a:t>Multi-bit upset</a:t>
            </a:r>
          </a:p>
          <a:p>
            <a:pPr lvl="1"/>
            <a:r>
              <a:rPr lang="en-US" dirty="0" smtClean="0"/>
              <a:t>Smaller cells can increase likelihood that a particle strike upsets more than one cell</a:t>
            </a:r>
          </a:p>
          <a:p>
            <a:pPr lvl="2"/>
            <a:r>
              <a:rPr lang="en-US" dirty="0" smtClean="0"/>
              <a:t>SEC(DED) only corrects one bit; higher-level codes are expensive</a:t>
            </a:r>
          </a:p>
          <a:p>
            <a:r>
              <a:rPr lang="en-US" dirty="0" smtClean="0"/>
              <a:t>Read/write circuitry or bus failure</a:t>
            </a:r>
          </a:p>
          <a:p>
            <a:pPr lvl="1"/>
            <a:r>
              <a:rPr lang="en-US" dirty="0" smtClean="0"/>
              <a:t>64B cache line = 512 bits </a:t>
            </a:r>
            <a:r>
              <a:rPr lang="en-US" dirty="0" smtClean="0">
                <a:sym typeface="Wingdings" pitchFamily="2" charset="2"/>
              </a:rPr>
              <a:t></a:t>
            </a:r>
            <a:r>
              <a:rPr lang="en-US" dirty="0" smtClean="0"/>
              <a:t> 4 bits of data transmitted per bit of the bus</a:t>
            </a:r>
          </a:p>
          <a:p>
            <a:pPr lvl="2"/>
            <a:r>
              <a:rPr lang="en-US" dirty="0" smtClean="0"/>
              <a:t>A failed driver, broken TSV, etc. causes up to 4 incorrect bits (again, too much for SEC)</a:t>
            </a:r>
          </a:p>
          <a:p>
            <a:r>
              <a:rPr lang="en-US" dirty="0" smtClean="0"/>
              <a:t>Row decoder failure:</a:t>
            </a:r>
          </a:p>
          <a:p>
            <a:pPr lvl="1"/>
            <a:r>
              <a:rPr lang="en-US" dirty="0" smtClean="0"/>
              <a:t>Problem in the address decoding</a:t>
            </a:r>
            <a:br>
              <a:rPr lang="en-US" dirty="0" smtClean="0"/>
            </a:br>
            <a:r>
              <a:rPr lang="en-US" dirty="0" smtClean="0"/>
              <a:t>path could lead to the wrong</a:t>
            </a:r>
            <a:br>
              <a:rPr lang="en-US" dirty="0" smtClean="0"/>
            </a:br>
            <a:r>
              <a:rPr lang="en-US" dirty="0" err="1" smtClean="0"/>
              <a:t>wordline</a:t>
            </a:r>
            <a:r>
              <a:rPr lang="en-US" dirty="0" smtClean="0"/>
              <a:t> being asserted</a:t>
            </a:r>
          </a:p>
          <a:p>
            <a:pPr lvl="2"/>
            <a:r>
              <a:rPr lang="en-US" dirty="0" smtClean="0"/>
              <a:t>Standard ECC can’t help you here</a:t>
            </a:r>
          </a:p>
          <a:p>
            <a:endParaRPr lang="en-US" dirty="0"/>
          </a:p>
          <a:p>
            <a:r>
              <a:rPr lang="en-US" dirty="0" smtClean="0"/>
              <a:t>Entire bank failure</a:t>
            </a:r>
          </a:p>
          <a:p>
            <a:pPr lvl="1"/>
            <a:r>
              <a:rPr lang="en-US" dirty="0" smtClean="0"/>
              <a:t>Power delivery problem, </a:t>
            </a:r>
            <a:r>
              <a:rPr lang="en-US" dirty="0" err="1" smtClean="0"/>
              <a:t>precharge</a:t>
            </a:r>
            <a:r>
              <a:rPr lang="en-US" dirty="0" smtClean="0"/>
              <a:t>/timing</a:t>
            </a:r>
            <a:br>
              <a:rPr lang="en-US" dirty="0" smtClean="0"/>
            </a:br>
            <a:r>
              <a:rPr lang="en-US" dirty="0" smtClean="0"/>
              <a:t>circuitry failure, bank decoder failure</a:t>
            </a:r>
          </a:p>
          <a:p>
            <a:r>
              <a:rPr lang="en-US" dirty="0" smtClean="0"/>
              <a:t>Entire channel failure</a:t>
            </a:r>
          </a:p>
          <a:p>
            <a:pPr lvl="1"/>
            <a:r>
              <a:rPr lang="en-US" dirty="0" smtClean="0"/>
              <a:t>Similar to above</a:t>
            </a:r>
            <a:endParaRPr lang="en-US" dirty="0"/>
          </a:p>
        </p:txBody>
      </p:sp>
      <p:cxnSp>
        <p:nvCxnSpPr>
          <p:cNvPr id="56" name="Straight Connector 55"/>
          <p:cNvCxnSpPr>
            <a:endCxn id="69" idx="1"/>
          </p:cNvCxnSpPr>
          <p:nvPr/>
        </p:nvCxnSpPr>
        <p:spPr>
          <a:xfrm>
            <a:off x="5019675" y="3865202"/>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19675" y="4047779"/>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019675" y="4395365"/>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021654" y="4226009"/>
            <a:ext cx="2098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21654" y="4570957"/>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bwMode="auto">
          <a:xfrm>
            <a:off x="4791606" y="3454750"/>
            <a:ext cx="228068" cy="1513142"/>
          </a:xfrm>
          <a:prstGeom prst="rect">
            <a:avLst/>
          </a:prstGeom>
          <a:solidFill>
            <a:schemeClr val="accent4">
              <a:lumMod val="20000"/>
              <a:lumOff val="80000"/>
            </a:schemeClr>
          </a:solidFill>
          <a:ln w="25400" algn="ctr">
            <a:solidFill>
              <a:schemeClr val="tx1"/>
            </a:solidFill>
            <a:round/>
            <a:headEnd/>
            <a:tailEnd/>
          </a:ln>
          <a:effectLst>
            <a:outerShdw blurRad="50800" dist="38100" dir="5400000" algn="t" rotWithShape="0">
              <a:prstClr val="black">
                <a:alpha val="40000"/>
              </a:prstClr>
            </a:outerShdw>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200" b="1" dirty="0" smtClean="0">
                <a:latin typeface="Calibri" pitchFamily="34" charset="0"/>
                <a:cs typeface="Calibri" pitchFamily="34" charset="0"/>
              </a:rPr>
              <a:t>Row Decoder</a:t>
            </a:r>
            <a:endParaRPr lang="en-US" sz="1200" b="1" dirty="0">
              <a:latin typeface="Calibri" pitchFamily="34" charset="0"/>
              <a:cs typeface="Calibri" pitchFamily="34" charset="0"/>
            </a:endParaRPr>
          </a:p>
        </p:txBody>
      </p:sp>
      <p:sp>
        <p:nvSpPr>
          <p:cNvPr id="62" name="Wave 61"/>
          <p:cNvSpPr/>
          <p:nvPr/>
        </p:nvSpPr>
        <p:spPr bwMode="auto">
          <a:xfrm>
            <a:off x="4704959" y="4747796"/>
            <a:ext cx="40136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63" name="Wave 62"/>
          <p:cNvSpPr/>
          <p:nvPr/>
        </p:nvSpPr>
        <p:spPr bwMode="auto">
          <a:xfrm>
            <a:off x="4704959" y="3544663"/>
            <a:ext cx="40136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64" name="Rectangle 63"/>
          <p:cNvSpPr/>
          <p:nvPr/>
        </p:nvSpPr>
        <p:spPr bwMode="auto">
          <a:xfrm>
            <a:off x="4672284" y="4672506"/>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65" name="Rectangle 64"/>
          <p:cNvSpPr/>
          <p:nvPr/>
        </p:nvSpPr>
        <p:spPr bwMode="auto">
          <a:xfrm>
            <a:off x="4674656" y="3454750"/>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66" name="Rectangle 65"/>
          <p:cNvSpPr/>
          <p:nvPr/>
        </p:nvSpPr>
        <p:spPr bwMode="auto">
          <a:xfrm>
            <a:off x="5229519" y="3600122"/>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67" name="TextBox 66"/>
          <p:cNvSpPr txBox="1"/>
          <p:nvPr/>
        </p:nvSpPr>
        <p:spPr>
          <a:xfrm>
            <a:off x="6948860" y="3776840"/>
            <a:ext cx="716543" cy="169277"/>
          </a:xfrm>
          <a:prstGeom prst="rect">
            <a:avLst/>
          </a:prstGeom>
          <a:noFill/>
          <a:ln>
            <a:noFill/>
          </a:ln>
        </p:spPr>
        <p:txBody>
          <a:bodyPr wrap="none" lIns="0" tIns="0" rIns="0" bIns="0" rtlCol="0">
            <a:spAutoFit/>
          </a:bodyPr>
          <a:lstStyle/>
          <a:p>
            <a:r>
              <a:rPr lang="en-US" sz="1100" dirty="0" smtClean="0">
                <a:latin typeface="Calibri" pitchFamily="34" charset="0"/>
                <a:cs typeface="Calibri" pitchFamily="34" charset="0"/>
              </a:rPr>
              <a:t>Row 101110</a:t>
            </a:r>
          </a:p>
        </p:txBody>
      </p:sp>
      <p:sp>
        <p:nvSpPr>
          <p:cNvPr id="68" name="Rectangle 67"/>
          <p:cNvSpPr/>
          <p:nvPr/>
        </p:nvSpPr>
        <p:spPr bwMode="auto">
          <a:xfrm>
            <a:off x="6469026" y="3600120"/>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69" name="Rectangle 68"/>
          <p:cNvSpPr/>
          <p:nvPr/>
        </p:nvSpPr>
        <p:spPr bwMode="auto">
          <a:xfrm>
            <a:off x="5229519" y="3776842"/>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70" name="Rectangle 69"/>
          <p:cNvSpPr/>
          <p:nvPr/>
        </p:nvSpPr>
        <p:spPr bwMode="auto">
          <a:xfrm>
            <a:off x="6469026" y="3776840"/>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71" name="Rectangle 70"/>
          <p:cNvSpPr/>
          <p:nvPr/>
        </p:nvSpPr>
        <p:spPr bwMode="auto">
          <a:xfrm>
            <a:off x="5229519" y="3953563"/>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72" name="Rectangle 71"/>
          <p:cNvSpPr/>
          <p:nvPr/>
        </p:nvSpPr>
        <p:spPr bwMode="auto">
          <a:xfrm>
            <a:off x="6469026" y="3953562"/>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73" name="Rectangle 72"/>
          <p:cNvSpPr/>
          <p:nvPr/>
        </p:nvSpPr>
        <p:spPr bwMode="auto">
          <a:xfrm>
            <a:off x="5229519" y="4130283"/>
            <a:ext cx="1239507" cy="176721"/>
          </a:xfrm>
          <a:prstGeom prst="rect">
            <a:avLst/>
          </a:prstGeom>
          <a:solidFill>
            <a:schemeClr val="bg1">
              <a:lumMod val="75000"/>
            </a:schemeClr>
          </a:solid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r>
              <a:rPr lang="en-US" sz="1400" b="1" dirty="0" smtClean="0">
                <a:latin typeface="Calibri" pitchFamily="34" charset="0"/>
                <a:cs typeface="Calibri" pitchFamily="34" charset="0"/>
              </a:rPr>
              <a:t>X</a:t>
            </a:r>
            <a:endParaRPr lang="en-US" sz="1400" b="1" dirty="0">
              <a:latin typeface="Calibri" pitchFamily="34" charset="0"/>
              <a:cs typeface="Calibri" pitchFamily="34" charset="0"/>
            </a:endParaRPr>
          </a:p>
        </p:txBody>
      </p:sp>
      <p:sp>
        <p:nvSpPr>
          <p:cNvPr id="74" name="Rectangle 73"/>
          <p:cNvSpPr/>
          <p:nvPr/>
        </p:nvSpPr>
        <p:spPr bwMode="auto">
          <a:xfrm>
            <a:off x="6469026" y="4130282"/>
            <a:ext cx="427076" cy="176721"/>
          </a:xfrm>
          <a:prstGeom prst="rect">
            <a:avLst/>
          </a:prstGeom>
          <a:solidFill>
            <a:schemeClr val="bg1">
              <a:lumMod val="75000"/>
            </a:schemeClr>
          </a:solid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r>
              <a:rPr lang="en-US" sz="1400" b="1" dirty="0">
                <a:latin typeface="Calibri" pitchFamily="34" charset="0"/>
                <a:cs typeface="Calibri" pitchFamily="34" charset="0"/>
              </a:rPr>
              <a:t>E(X)</a:t>
            </a:r>
          </a:p>
        </p:txBody>
      </p:sp>
      <p:sp>
        <p:nvSpPr>
          <p:cNvPr id="75" name="Rectangle 74"/>
          <p:cNvSpPr/>
          <p:nvPr/>
        </p:nvSpPr>
        <p:spPr bwMode="auto">
          <a:xfrm>
            <a:off x="5229520" y="4307005"/>
            <a:ext cx="1239507" cy="176721"/>
          </a:xfrm>
          <a:prstGeom prst="rect">
            <a:avLst/>
          </a:prstGeom>
          <a:solidFill>
            <a:schemeClr val="bg1"/>
          </a:solid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r>
              <a:rPr lang="en-US" sz="1400" b="1" dirty="0" smtClean="0">
                <a:latin typeface="Calibri" pitchFamily="34" charset="0"/>
                <a:cs typeface="Calibri" pitchFamily="34" charset="0"/>
              </a:rPr>
              <a:t>Y</a:t>
            </a:r>
            <a:endParaRPr lang="en-US" sz="1400" b="1" dirty="0">
              <a:latin typeface="Calibri" pitchFamily="34" charset="0"/>
              <a:cs typeface="Calibri" pitchFamily="34" charset="0"/>
            </a:endParaRPr>
          </a:p>
        </p:txBody>
      </p:sp>
      <p:sp>
        <p:nvSpPr>
          <p:cNvPr id="76" name="Rectangle 75"/>
          <p:cNvSpPr/>
          <p:nvPr/>
        </p:nvSpPr>
        <p:spPr bwMode="auto">
          <a:xfrm>
            <a:off x="6469027" y="4307003"/>
            <a:ext cx="427076" cy="176721"/>
          </a:xfrm>
          <a:prstGeom prst="rect">
            <a:avLst/>
          </a:prstGeom>
          <a:solidFill>
            <a:schemeClr val="bg1"/>
          </a:solid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r>
              <a:rPr lang="en-US" sz="1400" b="1" dirty="0">
                <a:latin typeface="Calibri" pitchFamily="34" charset="0"/>
                <a:cs typeface="Calibri" pitchFamily="34" charset="0"/>
              </a:rPr>
              <a:t>E(Y)</a:t>
            </a:r>
          </a:p>
        </p:txBody>
      </p:sp>
      <p:sp>
        <p:nvSpPr>
          <p:cNvPr id="77" name="Rectangle 76"/>
          <p:cNvSpPr/>
          <p:nvPr/>
        </p:nvSpPr>
        <p:spPr bwMode="auto">
          <a:xfrm>
            <a:off x="5229519" y="4483726"/>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78" name="Rectangle 77"/>
          <p:cNvSpPr/>
          <p:nvPr/>
        </p:nvSpPr>
        <p:spPr bwMode="auto">
          <a:xfrm>
            <a:off x="6469026" y="4483725"/>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79" name="Rectangle 78"/>
          <p:cNvSpPr/>
          <p:nvPr/>
        </p:nvSpPr>
        <p:spPr bwMode="auto">
          <a:xfrm>
            <a:off x="5229520" y="4660446"/>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80" name="Rectangle 79"/>
          <p:cNvSpPr/>
          <p:nvPr/>
        </p:nvSpPr>
        <p:spPr bwMode="auto">
          <a:xfrm>
            <a:off x="6469027" y="4660445"/>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81" name="Wave 80"/>
          <p:cNvSpPr/>
          <p:nvPr/>
        </p:nvSpPr>
        <p:spPr bwMode="auto">
          <a:xfrm>
            <a:off x="5126576" y="3606163"/>
            <a:ext cx="187261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82" name="Wave 81"/>
          <p:cNvSpPr/>
          <p:nvPr/>
        </p:nvSpPr>
        <p:spPr bwMode="auto">
          <a:xfrm>
            <a:off x="5125907" y="4693309"/>
            <a:ext cx="187328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83" name="Rectangle 82"/>
          <p:cNvSpPr/>
          <p:nvPr/>
        </p:nvSpPr>
        <p:spPr bwMode="auto">
          <a:xfrm>
            <a:off x="5077338" y="3454749"/>
            <a:ext cx="98478"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84" name="Rectangle 83"/>
          <p:cNvSpPr/>
          <p:nvPr/>
        </p:nvSpPr>
        <p:spPr bwMode="auto">
          <a:xfrm>
            <a:off x="5077338" y="4634562"/>
            <a:ext cx="97138"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85" name="Rectangle 84"/>
          <p:cNvSpPr/>
          <p:nvPr/>
        </p:nvSpPr>
        <p:spPr bwMode="auto">
          <a:xfrm>
            <a:off x="6981243" y="3467086"/>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86" name="Rectangle 85"/>
          <p:cNvSpPr/>
          <p:nvPr/>
        </p:nvSpPr>
        <p:spPr bwMode="auto">
          <a:xfrm>
            <a:off x="6981243" y="4688046"/>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87" name="TextBox 86"/>
          <p:cNvSpPr txBox="1"/>
          <p:nvPr/>
        </p:nvSpPr>
        <p:spPr>
          <a:xfrm>
            <a:off x="6948860" y="3954315"/>
            <a:ext cx="716543" cy="169277"/>
          </a:xfrm>
          <a:prstGeom prst="rect">
            <a:avLst/>
          </a:prstGeom>
          <a:noFill/>
          <a:ln>
            <a:noFill/>
          </a:ln>
        </p:spPr>
        <p:txBody>
          <a:bodyPr wrap="none" lIns="0" tIns="0" rIns="0" bIns="0" rtlCol="0">
            <a:spAutoFit/>
          </a:bodyPr>
          <a:lstStyle/>
          <a:p>
            <a:r>
              <a:rPr lang="en-US" sz="1100" dirty="0" smtClean="0">
                <a:latin typeface="Calibri" pitchFamily="34" charset="0"/>
                <a:cs typeface="Calibri" pitchFamily="34" charset="0"/>
              </a:rPr>
              <a:t>Row 101111</a:t>
            </a:r>
          </a:p>
        </p:txBody>
      </p:sp>
      <p:sp>
        <p:nvSpPr>
          <p:cNvPr id="88" name="TextBox 87"/>
          <p:cNvSpPr txBox="1"/>
          <p:nvPr/>
        </p:nvSpPr>
        <p:spPr>
          <a:xfrm>
            <a:off x="6948858" y="4307000"/>
            <a:ext cx="1902222" cy="169277"/>
          </a:xfrm>
          <a:prstGeom prst="rect">
            <a:avLst/>
          </a:prstGeom>
          <a:noFill/>
          <a:ln>
            <a:noFill/>
          </a:ln>
        </p:spPr>
        <p:txBody>
          <a:bodyPr wrap="square" lIns="0" tIns="0" rIns="0" bIns="0" rtlCol="0">
            <a:spAutoFit/>
          </a:bodyPr>
          <a:lstStyle/>
          <a:p>
            <a:r>
              <a:rPr lang="en-US" sz="1100" dirty="0" smtClean="0">
                <a:latin typeface="Calibri" pitchFamily="34" charset="0"/>
                <a:cs typeface="Calibri" pitchFamily="34" charset="0"/>
              </a:rPr>
              <a:t>Row 110001</a:t>
            </a:r>
            <a:r>
              <a:rPr lang="en-US" sz="1100" i="1" dirty="0" smtClean="0">
                <a:latin typeface="Calibri" pitchFamily="34" charset="0"/>
                <a:cs typeface="Calibri" pitchFamily="34" charset="0"/>
              </a:rPr>
              <a:t> </a:t>
            </a:r>
            <a:r>
              <a:rPr lang="en-US" sz="1100" dirty="0" smtClean="0">
                <a:latin typeface="Calibri" pitchFamily="34" charset="0"/>
                <a:cs typeface="Calibri" pitchFamily="34" charset="0"/>
                <a:sym typeface="Wingdings" pitchFamily="2" charset="2"/>
              </a:rPr>
              <a:t></a:t>
            </a:r>
            <a:r>
              <a:rPr lang="en-US" sz="1100" i="1" dirty="0" smtClean="0">
                <a:latin typeface="Calibri" pitchFamily="34" charset="0"/>
                <a:cs typeface="Calibri" pitchFamily="34" charset="0"/>
                <a:sym typeface="Wingdings" pitchFamily="2" charset="2"/>
              </a:rPr>
              <a:t> </a:t>
            </a:r>
            <a:r>
              <a:rPr lang="en-US" sz="1050" i="1" dirty="0" smtClean="0">
                <a:latin typeface="Calibri" pitchFamily="34" charset="0"/>
                <a:cs typeface="Calibri" pitchFamily="34" charset="0"/>
                <a:sym typeface="Wingdings" pitchFamily="2" charset="2"/>
              </a:rPr>
              <a:t>requested row</a:t>
            </a:r>
            <a:endParaRPr lang="en-US" sz="1100" i="1" dirty="0" smtClean="0">
              <a:latin typeface="Calibri" pitchFamily="34" charset="0"/>
              <a:cs typeface="Calibri" pitchFamily="34" charset="0"/>
            </a:endParaRPr>
          </a:p>
        </p:txBody>
      </p:sp>
      <p:sp>
        <p:nvSpPr>
          <p:cNvPr id="89" name="TextBox 88"/>
          <p:cNvSpPr txBox="1"/>
          <p:nvPr/>
        </p:nvSpPr>
        <p:spPr>
          <a:xfrm>
            <a:off x="6948860" y="4131035"/>
            <a:ext cx="1902220" cy="169277"/>
          </a:xfrm>
          <a:prstGeom prst="rect">
            <a:avLst/>
          </a:prstGeom>
          <a:noFill/>
          <a:ln>
            <a:noFill/>
          </a:ln>
        </p:spPr>
        <p:txBody>
          <a:bodyPr wrap="square" lIns="0" tIns="0" rIns="0" bIns="0" rtlCol="0">
            <a:spAutoFit/>
          </a:bodyPr>
          <a:lstStyle/>
          <a:p>
            <a:r>
              <a:rPr lang="en-US" sz="1100" dirty="0" smtClean="0">
                <a:latin typeface="Calibri" pitchFamily="34" charset="0"/>
                <a:cs typeface="Calibri" pitchFamily="34" charset="0"/>
              </a:rPr>
              <a:t>Row 11000</a:t>
            </a:r>
            <a:r>
              <a:rPr lang="en-US" sz="1100" b="1" dirty="0" smtClean="0">
                <a:solidFill>
                  <a:schemeClr val="accent1"/>
                </a:solidFill>
                <a:latin typeface="Calibri" pitchFamily="34" charset="0"/>
                <a:cs typeface="Calibri" pitchFamily="34" charset="0"/>
              </a:rPr>
              <a:t>0</a:t>
            </a:r>
            <a:r>
              <a:rPr lang="en-US" sz="1100" dirty="0" smtClean="0">
                <a:latin typeface="Calibri" pitchFamily="34" charset="0"/>
                <a:cs typeface="Calibri" pitchFamily="34" charset="0"/>
              </a:rPr>
              <a:t> </a:t>
            </a:r>
            <a:r>
              <a:rPr lang="en-US" sz="1100" dirty="0" smtClean="0">
                <a:latin typeface="Calibri" pitchFamily="34" charset="0"/>
                <a:cs typeface="Calibri" pitchFamily="34" charset="0"/>
                <a:sym typeface="Wingdings" pitchFamily="2" charset="2"/>
              </a:rPr>
              <a:t> </a:t>
            </a:r>
            <a:r>
              <a:rPr lang="en-US" sz="1050" i="1" dirty="0" smtClean="0">
                <a:latin typeface="Calibri" pitchFamily="34" charset="0"/>
                <a:cs typeface="Calibri" pitchFamily="34" charset="0"/>
                <a:sym typeface="Wingdings" pitchFamily="2" charset="2"/>
              </a:rPr>
              <a:t>accessed row</a:t>
            </a:r>
            <a:endParaRPr lang="en-US" sz="1050" b="1" i="1" dirty="0" smtClean="0">
              <a:latin typeface="Calibri" pitchFamily="34" charset="0"/>
              <a:cs typeface="Calibri" pitchFamily="34" charset="0"/>
            </a:endParaRPr>
          </a:p>
        </p:txBody>
      </p:sp>
      <p:sp>
        <p:nvSpPr>
          <p:cNvPr id="90" name="TextBox 89"/>
          <p:cNvSpPr txBox="1"/>
          <p:nvPr/>
        </p:nvSpPr>
        <p:spPr>
          <a:xfrm>
            <a:off x="6948858" y="4473636"/>
            <a:ext cx="716543" cy="169277"/>
          </a:xfrm>
          <a:prstGeom prst="rect">
            <a:avLst/>
          </a:prstGeom>
          <a:noFill/>
          <a:ln>
            <a:noFill/>
          </a:ln>
        </p:spPr>
        <p:txBody>
          <a:bodyPr wrap="none" lIns="0" tIns="0" rIns="0" bIns="0" rtlCol="0">
            <a:spAutoFit/>
          </a:bodyPr>
          <a:lstStyle/>
          <a:p>
            <a:r>
              <a:rPr lang="en-US" sz="1100" dirty="0" smtClean="0">
                <a:latin typeface="Calibri" pitchFamily="34" charset="0"/>
                <a:cs typeface="Calibri" pitchFamily="34" charset="0"/>
              </a:rPr>
              <a:t>Row 110010</a:t>
            </a:r>
          </a:p>
        </p:txBody>
      </p:sp>
      <p:sp>
        <p:nvSpPr>
          <p:cNvPr id="91" name="TextBox 90"/>
          <p:cNvSpPr txBox="1"/>
          <p:nvPr/>
        </p:nvSpPr>
        <p:spPr>
          <a:xfrm>
            <a:off x="4559392" y="3007979"/>
            <a:ext cx="692497" cy="161583"/>
          </a:xfrm>
          <a:prstGeom prst="rect">
            <a:avLst/>
          </a:prstGeom>
          <a:noFill/>
          <a:ln>
            <a:noFill/>
          </a:ln>
        </p:spPr>
        <p:txBody>
          <a:bodyPr wrap="none" lIns="0" tIns="0" rIns="0" bIns="0" rtlCol="0">
            <a:spAutoFit/>
          </a:bodyPr>
          <a:lstStyle/>
          <a:p>
            <a:r>
              <a:rPr lang="en-US" sz="1050" b="1" dirty="0" smtClean="0">
                <a:latin typeface="Calibri" pitchFamily="34" charset="0"/>
                <a:cs typeface="Calibri" pitchFamily="34" charset="0"/>
              </a:rPr>
              <a:t>Row 11000</a:t>
            </a:r>
            <a:r>
              <a:rPr lang="en-US" sz="1050" b="1" dirty="0" smtClean="0">
                <a:solidFill>
                  <a:schemeClr val="accent1"/>
                </a:solidFill>
                <a:latin typeface="Calibri" pitchFamily="34" charset="0"/>
                <a:cs typeface="Calibri" pitchFamily="34" charset="0"/>
              </a:rPr>
              <a:t>1</a:t>
            </a:r>
          </a:p>
        </p:txBody>
      </p:sp>
      <p:cxnSp>
        <p:nvCxnSpPr>
          <p:cNvPr id="92" name="Straight Arrow Connector 91"/>
          <p:cNvCxnSpPr>
            <a:stCxn id="91" idx="2"/>
            <a:endCxn id="61" idx="0"/>
          </p:cNvCxnSpPr>
          <p:nvPr/>
        </p:nvCxnSpPr>
        <p:spPr>
          <a:xfrm flipH="1">
            <a:off x="4905640" y="3169562"/>
            <a:ext cx="1" cy="2851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Rounded Rectangle 92"/>
          <p:cNvSpPr/>
          <p:nvPr/>
        </p:nvSpPr>
        <p:spPr bwMode="auto">
          <a:xfrm>
            <a:off x="5968202" y="5170028"/>
            <a:ext cx="548573" cy="272446"/>
          </a:xfrm>
          <a:prstGeom prst="roundRect">
            <a:avLst/>
          </a:prstGeom>
          <a:solidFill>
            <a:schemeClr val="bg2"/>
          </a:solidFill>
          <a:ln w="25400" algn="ctr">
            <a:solidFill>
              <a:schemeClr val="tx1"/>
            </a:solidFill>
            <a:round/>
            <a:headEnd/>
            <a:tailEnd/>
          </a:ln>
          <a:effectLst>
            <a:outerShdw blurRad="50800" dist="38100" dir="5400000" algn="t" rotWithShape="0">
              <a:prstClr val="black">
                <a:alpha val="40000"/>
              </a:prstClr>
            </a:outerShdw>
          </a:effectLst>
        </p:spPr>
        <p:txBody>
          <a:bodyPr lIns="0" tIns="0" rIns="0" bIns="0" rtlCol="0" anchor="ctr"/>
          <a:lstStyle/>
          <a:p>
            <a:pPr algn="ctr"/>
            <a:r>
              <a:rPr lang="en-US" sz="1100" dirty="0" smtClean="0">
                <a:solidFill>
                  <a:schemeClr val="bg1"/>
                </a:solidFill>
                <a:latin typeface="Calibri" pitchFamily="34" charset="0"/>
                <a:cs typeface="Calibri" pitchFamily="34" charset="0"/>
              </a:rPr>
              <a:t>ECC</a:t>
            </a:r>
            <a:r>
              <a:rPr lang="en-US" sz="1100" dirty="0" smtClean="0">
                <a:solidFill>
                  <a:schemeClr val="bg1"/>
                </a:solidFill>
                <a:latin typeface="Calibri" pitchFamily="34" charset="0"/>
                <a:cs typeface="Calibri" pitchFamily="34" charset="0"/>
                <a:sym typeface="Wingdings"/>
              </a:rPr>
              <a:t></a:t>
            </a:r>
            <a:endParaRPr lang="en-US" sz="1100" dirty="0">
              <a:solidFill>
                <a:schemeClr val="bg1"/>
              </a:solidFill>
              <a:latin typeface="Calibri" pitchFamily="34" charset="0"/>
              <a:cs typeface="Calibri" pitchFamily="34" charset="0"/>
            </a:endParaRPr>
          </a:p>
        </p:txBody>
      </p:sp>
      <p:cxnSp>
        <p:nvCxnSpPr>
          <p:cNvPr id="94" name="Elbow Connector 93"/>
          <p:cNvCxnSpPr>
            <a:stCxn id="99" idx="3"/>
            <a:endCxn id="100" idx="0"/>
          </p:cNvCxnSpPr>
          <p:nvPr/>
        </p:nvCxnSpPr>
        <p:spPr>
          <a:xfrm>
            <a:off x="5922904" y="4226085"/>
            <a:ext cx="191066" cy="927607"/>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102" idx="1"/>
            <a:endCxn id="101" idx="0"/>
          </p:cNvCxnSpPr>
          <p:nvPr/>
        </p:nvCxnSpPr>
        <p:spPr>
          <a:xfrm rot="10800000" flipV="1">
            <a:off x="6361621" y="4226009"/>
            <a:ext cx="144372" cy="928854"/>
          </a:xfrm>
          <a:prstGeom prst="bentConnector2">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5954637" y="5625211"/>
            <a:ext cx="580993" cy="184666"/>
          </a:xfrm>
          <a:prstGeom prst="rect">
            <a:avLst/>
          </a:prstGeom>
          <a:noFill/>
          <a:ln>
            <a:noFill/>
          </a:ln>
        </p:spPr>
        <p:txBody>
          <a:bodyPr wrap="none" lIns="0" tIns="0" rIns="0" bIns="0" rtlCol="0">
            <a:spAutoFit/>
          </a:bodyPr>
          <a:lstStyle/>
          <a:p>
            <a:r>
              <a:rPr lang="en-US" sz="1200" dirty="0" smtClean="0">
                <a:latin typeface="Calibri" pitchFamily="34" charset="0"/>
                <a:cs typeface="Calibri" pitchFamily="34" charset="0"/>
              </a:rPr>
              <a:t>No error!</a:t>
            </a:r>
          </a:p>
        </p:txBody>
      </p:sp>
      <p:cxnSp>
        <p:nvCxnSpPr>
          <p:cNvPr id="97" name="Straight Arrow Connector 96"/>
          <p:cNvCxnSpPr>
            <a:stCxn id="93" idx="2"/>
            <a:endCxn id="96" idx="0"/>
          </p:cNvCxnSpPr>
          <p:nvPr/>
        </p:nvCxnSpPr>
        <p:spPr>
          <a:xfrm>
            <a:off x="6242489" y="5442474"/>
            <a:ext cx="2645" cy="18273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bwMode="auto">
          <a:xfrm>
            <a:off x="5229519" y="4131035"/>
            <a:ext cx="1666584" cy="175970"/>
          </a:xfrm>
          <a:prstGeom prst="rect">
            <a:avLst/>
          </a:prstGeom>
          <a:noFill/>
          <a:ln w="12700" algn="ctr">
            <a:solidFill>
              <a:schemeClr val="tx1"/>
            </a:solidFill>
            <a:round/>
            <a:headEnd/>
            <a:tailEnd/>
          </a:ln>
          <a:effectLst/>
        </p:spPr>
        <p:txBody>
          <a:bodyPr rtlCol="0" anchor="ctr"/>
          <a:lstStyle/>
          <a:p>
            <a:pPr algn="ctr"/>
            <a:endParaRPr lang="en-US" sz="2800"/>
          </a:p>
        </p:txBody>
      </p:sp>
      <p:sp>
        <p:nvSpPr>
          <p:cNvPr id="99" name="Rectangle 98"/>
          <p:cNvSpPr/>
          <p:nvPr/>
        </p:nvSpPr>
        <p:spPr bwMode="auto">
          <a:xfrm>
            <a:off x="5849574" y="4193409"/>
            <a:ext cx="73330" cy="65349"/>
          </a:xfrm>
          <a:prstGeom prst="rect">
            <a:avLst/>
          </a:prstGeom>
          <a:noFill/>
          <a:ln w="25400" algn="ctr">
            <a:noFill/>
            <a:round/>
            <a:headEnd/>
            <a:tailEnd/>
          </a:ln>
          <a:effectLst/>
        </p:spPr>
        <p:txBody>
          <a:bodyPr rtlCol="0" anchor="ctr"/>
          <a:lstStyle/>
          <a:p>
            <a:pPr algn="ctr"/>
            <a:endParaRPr lang="en-US" sz="2800"/>
          </a:p>
        </p:txBody>
      </p:sp>
      <p:sp>
        <p:nvSpPr>
          <p:cNvPr id="100" name="Rectangle 99"/>
          <p:cNvSpPr/>
          <p:nvPr/>
        </p:nvSpPr>
        <p:spPr bwMode="auto">
          <a:xfrm>
            <a:off x="6077305" y="5153692"/>
            <a:ext cx="73330" cy="65349"/>
          </a:xfrm>
          <a:prstGeom prst="rect">
            <a:avLst/>
          </a:prstGeom>
          <a:noFill/>
          <a:ln w="25400" algn="ctr">
            <a:noFill/>
            <a:round/>
            <a:headEnd/>
            <a:tailEnd/>
          </a:ln>
          <a:effectLst/>
        </p:spPr>
        <p:txBody>
          <a:bodyPr rtlCol="0" anchor="ctr"/>
          <a:lstStyle/>
          <a:p>
            <a:pPr algn="ctr"/>
            <a:endParaRPr lang="en-US" sz="2800"/>
          </a:p>
        </p:txBody>
      </p:sp>
      <p:sp>
        <p:nvSpPr>
          <p:cNvPr id="101" name="Rectangle 100"/>
          <p:cNvSpPr/>
          <p:nvPr/>
        </p:nvSpPr>
        <p:spPr bwMode="auto">
          <a:xfrm>
            <a:off x="6324954" y="5154862"/>
            <a:ext cx="73330" cy="65349"/>
          </a:xfrm>
          <a:prstGeom prst="rect">
            <a:avLst/>
          </a:prstGeom>
          <a:noFill/>
          <a:ln w="25400" algn="ctr">
            <a:noFill/>
            <a:round/>
            <a:headEnd/>
            <a:tailEnd/>
          </a:ln>
          <a:effectLst/>
        </p:spPr>
        <p:txBody>
          <a:bodyPr rtlCol="0" anchor="ctr"/>
          <a:lstStyle/>
          <a:p>
            <a:pPr algn="ctr"/>
            <a:endParaRPr lang="en-US" sz="2800"/>
          </a:p>
        </p:txBody>
      </p:sp>
      <p:sp>
        <p:nvSpPr>
          <p:cNvPr id="102" name="Rectangle 101"/>
          <p:cNvSpPr/>
          <p:nvPr/>
        </p:nvSpPr>
        <p:spPr bwMode="auto">
          <a:xfrm>
            <a:off x="6505992" y="4193334"/>
            <a:ext cx="73330" cy="65349"/>
          </a:xfrm>
          <a:prstGeom prst="rect">
            <a:avLst/>
          </a:prstGeom>
          <a:noFill/>
          <a:ln w="25400" algn="ctr">
            <a:noFill/>
            <a:round/>
            <a:headEnd/>
            <a:tailEnd/>
          </a:ln>
          <a:effectLst/>
        </p:spPr>
        <p:txBody>
          <a:bodyPr rtlCol="0" anchor="ctr"/>
          <a:lstStyle/>
          <a:p>
            <a:pPr algn="ctr"/>
            <a:endParaRPr lang="en-US" sz="2800"/>
          </a:p>
        </p:txBody>
      </p:sp>
    </p:spTree>
    <p:extLst>
      <p:ext uri="{BB962C8B-B14F-4D97-AF65-F5344CB8AC3E}">
        <p14:creationId xmlns:p14="http://schemas.microsoft.com/office/powerpoint/2010/main" val="1804730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Detection</a:t>
            </a:r>
            <a:endParaRPr lang="en-US" dirty="0"/>
          </a:p>
        </p:txBody>
      </p:sp>
      <p:sp>
        <p:nvSpPr>
          <p:cNvPr id="3" name="Content Placeholder 2"/>
          <p:cNvSpPr>
            <a:spLocks noGrp="1"/>
          </p:cNvSpPr>
          <p:nvPr>
            <p:ph idx="1"/>
          </p:nvPr>
        </p:nvSpPr>
        <p:spPr>
          <a:xfrm>
            <a:off x="156874" y="1097280"/>
            <a:ext cx="8496472" cy="1341120"/>
          </a:xfrm>
        </p:spPr>
        <p:txBody>
          <a:bodyPr/>
          <a:lstStyle/>
          <a:p>
            <a:r>
              <a:rPr lang="en-US" dirty="0" smtClean="0"/>
              <a:t>CRC catches errors within a row</a:t>
            </a:r>
          </a:p>
          <a:p>
            <a:pPr lvl="1"/>
            <a:r>
              <a:rPr lang="en-US" dirty="0" smtClean="0"/>
              <a:t>Multi-bit errors</a:t>
            </a:r>
          </a:p>
          <a:p>
            <a:pPr lvl="1"/>
            <a:r>
              <a:rPr lang="en-US" dirty="0" smtClean="0"/>
              <a:t>A failed row, bank, channel likely to generate garbage output – CRC will catch these</a:t>
            </a:r>
          </a:p>
          <a:p>
            <a:r>
              <a:rPr lang="en-US" dirty="0" smtClean="0"/>
              <a:t>For decoder errors, use technique like Argus [</a:t>
            </a:r>
            <a:r>
              <a:rPr lang="en-US" dirty="0" err="1" smtClean="0"/>
              <a:t>Meixner</a:t>
            </a:r>
            <a:r>
              <a:rPr lang="en-US" dirty="0" smtClean="0"/>
              <a:t>+ MICRO’11]</a:t>
            </a:r>
            <a:endParaRPr lang="en-US" dirty="0"/>
          </a:p>
        </p:txBody>
      </p:sp>
      <p:sp>
        <p:nvSpPr>
          <p:cNvPr id="73" name="TextBox 72"/>
          <p:cNvSpPr txBox="1"/>
          <p:nvPr/>
        </p:nvSpPr>
        <p:spPr>
          <a:xfrm>
            <a:off x="698273" y="2677468"/>
            <a:ext cx="2543016" cy="184666"/>
          </a:xfrm>
          <a:prstGeom prst="rect">
            <a:avLst/>
          </a:prstGeom>
          <a:noFill/>
          <a:ln w="3175">
            <a:solidFill>
              <a:schemeClr val="tx1"/>
            </a:solidFill>
          </a:ln>
        </p:spPr>
        <p:txBody>
          <a:bodyPr wrap="square" lIns="0" tIns="0" rIns="0" bIns="0" rtlCol="0">
            <a:spAutoFit/>
          </a:bodyPr>
          <a:lstStyle/>
          <a:p>
            <a:pPr algn="ctr"/>
            <a:r>
              <a:rPr lang="en-US" sz="1200" b="1" dirty="0" smtClean="0">
                <a:latin typeface="Calibri" pitchFamily="34" charset="0"/>
                <a:cs typeface="Calibri" pitchFamily="34" charset="0"/>
              </a:rPr>
              <a:t>10111010101001001001010110110101</a:t>
            </a:r>
          </a:p>
        </p:txBody>
      </p:sp>
      <p:sp>
        <p:nvSpPr>
          <p:cNvPr id="9216" name="Rounded Rectangle 9215"/>
          <p:cNvSpPr/>
          <p:nvPr/>
        </p:nvSpPr>
        <p:spPr>
          <a:xfrm>
            <a:off x="3345366" y="2981093"/>
            <a:ext cx="854927" cy="267629"/>
          </a:xfrm>
          <a:prstGeom prst="roundRect">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ECC</a:t>
            </a:r>
            <a:endParaRPr lang="en-US" sz="1600" b="1" dirty="0" smtClean="0">
              <a:solidFill>
                <a:schemeClr val="bg1"/>
              </a:solidFill>
            </a:endParaRPr>
          </a:p>
        </p:txBody>
      </p:sp>
      <p:cxnSp>
        <p:nvCxnSpPr>
          <p:cNvPr id="9219" name="Elbow Connector 9218"/>
          <p:cNvCxnSpPr>
            <a:stCxn id="73" idx="3"/>
            <a:endCxn id="9216" idx="0"/>
          </p:cNvCxnSpPr>
          <p:nvPr/>
        </p:nvCxnSpPr>
        <p:spPr>
          <a:xfrm>
            <a:off x="3241289" y="2769801"/>
            <a:ext cx="531541" cy="211292"/>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3380409" y="3518533"/>
            <a:ext cx="784839" cy="184666"/>
          </a:xfrm>
          <a:prstGeom prst="rect">
            <a:avLst/>
          </a:prstGeom>
          <a:noFill/>
          <a:ln w="3175">
            <a:solidFill>
              <a:schemeClr val="tx1"/>
            </a:solidFill>
          </a:ln>
        </p:spPr>
        <p:txBody>
          <a:bodyPr wrap="square" lIns="0" tIns="0" rIns="0" bIns="0" rtlCol="0">
            <a:spAutoFit/>
          </a:bodyPr>
          <a:lstStyle/>
          <a:p>
            <a:pPr algn="ctr"/>
            <a:r>
              <a:rPr lang="en-US" sz="1200" b="1" dirty="0" smtClean="0">
                <a:latin typeface="Calibri" pitchFamily="34" charset="0"/>
                <a:cs typeface="Calibri" pitchFamily="34" charset="0"/>
              </a:rPr>
              <a:t>01001011</a:t>
            </a:r>
            <a:endParaRPr lang="en-US" sz="1200" b="1" dirty="0" smtClean="0">
              <a:latin typeface="Calibri" pitchFamily="34" charset="0"/>
              <a:cs typeface="Calibri" pitchFamily="34" charset="0"/>
            </a:endParaRPr>
          </a:p>
        </p:txBody>
      </p:sp>
      <p:cxnSp>
        <p:nvCxnSpPr>
          <p:cNvPr id="9221" name="Straight Arrow Connector 9220"/>
          <p:cNvCxnSpPr>
            <a:stCxn id="9216" idx="2"/>
            <a:endCxn id="77" idx="0"/>
          </p:cNvCxnSpPr>
          <p:nvPr/>
        </p:nvCxnSpPr>
        <p:spPr>
          <a:xfrm flipH="1">
            <a:off x="3772829" y="3248722"/>
            <a:ext cx="1" cy="269811"/>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Rounded Rectangle 82"/>
          <p:cNvSpPr/>
          <p:nvPr/>
        </p:nvSpPr>
        <p:spPr>
          <a:xfrm>
            <a:off x="3505198" y="3914336"/>
            <a:ext cx="535259" cy="267629"/>
          </a:xfrm>
          <a:prstGeom prst="roundRect">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cat</a:t>
            </a:r>
            <a:endParaRPr lang="en-US" sz="1600" b="1" dirty="0" smtClean="0">
              <a:solidFill>
                <a:schemeClr val="bg1"/>
              </a:solidFill>
            </a:endParaRPr>
          </a:p>
        </p:txBody>
      </p:sp>
      <p:cxnSp>
        <p:nvCxnSpPr>
          <p:cNvPr id="9224" name="Elbow Connector 9223"/>
          <p:cNvCxnSpPr>
            <a:stCxn id="73" idx="2"/>
            <a:endCxn id="83" idx="1"/>
          </p:cNvCxnSpPr>
          <p:nvPr/>
        </p:nvCxnSpPr>
        <p:spPr>
          <a:xfrm rot="16200000" flipH="1">
            <a:off x="2144481" y="2687433"/>
            <a:ext cx="1186017" cy="1535417"/>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77" idx="2"/>
            <a:endCxn id="83" idx="0"/>
          </p:cNvCxnSpPr>
          <p:nvPr/>
        </p:nvCxnSpPr>
        <p:spPr>
          <a:xfrm flipH="1">
            <a:off x="3772828" y="3703199"/>
            <a:ext cx="1" cy="21113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Elbow Connector 100"/>
          <p:cNvCxnSpPr>
            <a:stCxn id="83" idx="2"/>
            <a:endCxn id="97" idx="0"/>
          </p:cNvCxnSpPr>
          <p:nvPr/>
        </p:nvCxnSpPr>
        <p:spPr>
          <a:xfrm rot="16200000" flipH="1">
            <a:off x="4142654" y="3812138"/>
            <a:ext cx="371754" cy="1111407"/>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742743" y="4553719"/>
            <a:ext cx="8155931" cy="595480"/>
            <a:chOff x="742743" y="4553719"/>
            <a:chExt cx="8155931" cy="595480"/>
          </a:xfrm>
        </p:grpSpPr>
        <p:sp>
          <p:nvSpPr>
            <p:cNvPr id="9222" name="TextBox 9221"/>
            <p:cNvSpPr txBox="1"/>
            <p:nvPr/>
          </p:nvSpPr>
          <p:spPr>
            <a:xfrm>
              <a:off x="956456" y="4841422"/>
              <a:ext cx="2647969" cy="307777"/>
            </a:xfrm>
            <a:prstGeom prst="rect">
              <a:avLst/>
            </a:prstGeom>
            <a:noFill/>
          </p:spPr>
          <p:txBody>
            <a:bodyPr wrap="none" rtlCol="0">
              <a:spAutoFit/>
            </a:bodyPr>
            <a:lstStyle/>
            <a:p>
              <a:pPr>
                <a:spcBef>
                  <a:spcPts val="300"/>
                </a:spcBef>
                <a:buClr>
                  <a:schemeClr val="bg2"/>
                </a:buClr>
              </a:pPr>
              <a:r>
                <a:rPr lang="en-US" sz="1400" dirty="0" smtClean="0"/>
                <a:t>N copies of row index (110000)</a:t>
              </a:r>
              <a:endParaRPr lang="en-US" sz="1400" dirty="0" smtClean="0"/>
            </a:p>
          </p:txBody>
        </p:sp>
        <p:sp>
          <p:nvSpPr>
            <p:cNvPr id="82" name="TextBox 81"/>
            <p:cNvSpPr txBox="1"/>
            <p:nvPr/>
          </p:nvSpPr>
          <p:spPr>
            <a:xfrm>
              <a:off x="742743" y="4595201"/>
              <a:ext cx="3224541" cy="184666"/>
            </a:xfrm>
            <a:prstGeom prst="rect">
              <a:avLst/>
            </a:prstGeom>
            <a:noFill/>
            <a:ln w="3175">
              <a:solidFill>
                <a:schemeClr val="tx1"/>
              </a:solidFill>
            </a:ln>
          </p:spPr>
          <p:txBody>
            <a:bodyPr wrap="square" lIns="0" tIns="0" rIns="0" bIns="0" rtlCol="0">
              <a:spAutoFit/>
            </a:bodyPr>
            <a:lstStyle>
              <a:defPPr>
                <a:defRPr lang="en-US"/>
              </a:defPPr>
              <a:lvl1pPr algn="ctr">
                <a:defRPr sz="1200" b="1">
                  <a:latin typeface="Calibri" pitchFamily="34" charset="0"/>
                  <a:cs typeface="Calibri" pitchFamily="34" charset="0"/>
                </a:defRPr>
              </a:lvl1pPr>
            </a:lstStyle>
            <a:p>
              <a:r>
                <a:rPr lang="en-US" dirty="0"/>
                <a:t>1100001100001100001100001100001100001100</a:t>
              </a:r>
            </a:p>
          </p:txBody>
        </p:sp>
        <p:sp>
          <p:nvSpPr>
            <p:cNvPr id="97" name="Rounded Rectangle 96"/>
            <p:cNvSpPr/>
            <p:nvPr/>
          </p:nvSpPr>
          <p:spPr>
            <a:xfrm>
              <a:off x="4456771" y="4553719"/>
              <a:ext cx="854927" cy="267629"/>
            </a:xfrm>
            <a:prstGeom prst="roundRect">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XOR</a:t>
              </a:r>
              <a:endParaRPr lang="en-US" sz="1600" b="1" dirty="0" smtClean="0">
                <a:solidFill>
                  <a:schemeClr val="bg1"/>
                </a:solidFill>
              </a:endParaRPr>
            </a:p>
          </p:txBody>
        </p:sp>
        <p:cxnSp>
          <p:nvCxnSpPr>
            <p:cNvPr id="98" name="Straight Arrow Connector 97"/>
            <p:cNvCxnSpPr>
              <a:stCxn id="82" idx="3"/>
              <a:endCxn id="97" idx="1"/>
            </p:cNvCxnSpPr>
            <p:nvPr/>
          </p:nvCxnSpPr>
          <p:spPr>
            <a:xfrm>
              <a:off x="3967284" y="4687534"/>
              <a:ext cx="489487"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5783767" y="4595201"/>
              <a:ext cx="3114907" cy="184666"/>
            </a:xfrm>
            <a:prstGeom prst="rect">
              <a:avLst/>
            </a:prstGeom>
            <a:noFill/>
            <a:ln w="3175">
              <a:solidFill>
                <a:schemeClr val="tx1"/>
              </a:solidFill>
            </a:ln>
          </p:spPr>
          <p:txBody>
            <a:bodyPr wrap="square" lIns="0" tIns="0" rIns="0" bIns="0" rtlCol="0">
              <a:spAutoFit/>
            </a:bodyPr>
            <a:lstStyle>
              <a:defPPr>
                <a:defRPr lang="en-US"/>
              </a:defPPr>
              <a:lvl1pPr algn="ctr">
                <a:defRPr sz="1200" b="1">
                  <a:latin typeface="Calibri" pitchFamily="34" charset="0"/>
                  <a:cs typeface="Calibri" pitchFamily="34" charset="0"/>
                </a:defRPr>
              </a:lvl1pPr>
            </a:lstStyle>
            <a:p>
              <a:r>
                <a:rPr lang="en-US" dirty="0">
                  <a:solidFill>
                    <a:srgbClr val="00B050"/>
                  </a:solidFill>
                </a:rPr>
                <a:t>01</a:t>
              </a:r>
              <a:r>
                <a:rPr lang="en-US" dirty="0"/>
                <a:t>1110</a:t>
              </a:r>
              <a:r>
                <a:rPr lang="en-US" dirty="0">
                  <a:solidFill>
                    <a:srgbClr val="00B050"/>
                  </a:solidFill>
                </a:rPr>
                <a:t>01</a:t>
              </a:r>
              <a:r>
                <a:rPr lang="en-US" dirty="0"/>
                <a:t>1010</a:t>
              </a:r>
              <a:r>
                <a:rPr lang="en-US" dirty="0">
                  <a:solidFill>
                    <a:srgbClr val="00B050"/>
                  </a:solidFill>
                </a:rPr>
                <a:t>10</a:t>
              </a:r>
              <a:r>
                <a:rPr lang="en-US" dirty="0"/>
                <a:t>0010</a:t>
              </a:r>
              <a:r>
                <a:rPr lang="en-US" dirty="0">
                  <a:solidFill>
                    <a:srgbClr val="00B050"/>
                  </a:solidFill>
                </a:rPr>
                <a:t>10</a:t>
              </a:r>
              <a:r>
                <a:rPr lang="en-US" dirty="0"/>
                <a:t>0101</a:t>
              </a:r>
              <a:r>
                <a:rPr lang="en-US" dirty="0">
                  <a:solidFill>
                    <a:srgbClr val="00B050"/>
                  </a:solidFill>
                </a:rPr>
                <a:t>01</a:t>
              </a:r>
              <a:r>
                <a:rPr lang="en-US" dirty="0"/>
                <a:t>1101</a:t>
              </a:r>
              <a:r>
                <a:rPr lang="en-US" dirty="0">
                  <a:solidFill>
                    <a:srgbClr val="00B050"/>
                  </a:solidFill>
                </a:rPr>
                <a:t>10</a:t>
              </a:r>
              <a:r>
                <a:rPr lang="en-US" dirty="0"/>
                <a:t>0100</a:t>
              </a:r>
              <a:r>
                <a:rPr lang="en-US" dirty="0">
                  <a:solidFill>
                    <a:srgbClr val="00B050"/>
                  </a:solidFill>
                </a:rPr>
                <a:t>01</a:t>
              </a:r>
              <a:r>
                <a:rPr lang="en-US" dirty="0"/>
                <a:t>11</a:t>
              </a:r>
              <a:endParaRPr lang="en-US" dirty="0"/>
            </a:p>
          </p:txBody>
        </p:sp>
        <p:cxnSp>
          <p:nvCxnSpPr>
            <p:cNvPr id="106" name="Straight Arrow Connector 105"/>
            <p:cNvCxnSpPr>
              <a:stCxn id="97" idx="3"/>
              <a:endCxn id="105" idx="1"/>
            </p:cNvCxnSpPr>
            <p:nvPr/>
          </p:nvCxnSpPr>
          <p:spPr>
            <a:xfrm>
              <a:off x="5311698" y="4687534"/>
              <a:ext cx="47206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332917" y="4687534"/>
            <a:ext cx="5200614" cy="1585097"/>
            <a:chOff x="2332917" y="4687534"/>
            <a:chExt cx="5200614" cy="1585097"/>
          </a:xfrm>
        </p:grpSpPr>
        <p:sp>
          <p:nvSpPr>
            <p:cNvPr id="109" name="Rounded Rectangle 108"/>
            <p:cNvSpPr/>
            <p:nvPr/>
          </p:nvSpPr>
          <p:spPr>
            <a:xfrm>
              <a:off x="4456771" y="5315719"/>
              <a:ext cx="854927" cy="267629"/>
            </a:xfrm>
            <a:prstGeom prst="roundRect">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XOR</a:t>
              </a:r>
              <a:endParaRPr lang="en-US" sz="1600" b="1" dirty="0" smtClean="0">
                <a:solidFill>
                  <a:schemeClr val="bg1"/>
                </a:solidFill>
              </a:endParaRPr>
            </a:p>
          </p:txBody>
        </p:sp>
        <p:cxnSp>
          <p:nvCxnSpPr>
            <p:cNvPr id="110" name="Elbow Connector 109"/>
            <p:cNvCxnSpPr>
              <a:stCxn id="82" idx="3"/>
              <a:endCxn id="109" idx="1"/>
            </p:cNvCxnSpPr>
            <p:nvPr/>
          </p:nvCxnSpPr>
          <p:spPr>
            <a:xfrm>
              <a:off x="3967284" y="4687534"/>
              <a:ext cx="489487" cy="7620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05" idx="2"/>
              <a:endCxn id="109" idx="0"/>
            </p:cNvCxnSpPr>
            <p:nvPr/>
          </p:nvCxnSpPr>
          <p:spPr>
            <a:xfrm rot="5400000">
              <a:off x="5844802" y="3819300"/>
              <a:ext cx="535852" cy="245698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2332917" y="5989382"/>
              <a:ext cx="2543016" cy="184666"/>
            </a:xfrm>
            <a:prstGeom prst="rect">
              <a:avLst/>
            </a:prstGeom>
            <a:noFill/>
            <a:ln w="3175">
              <a:solidFill>
                <a:schemeClr val="tx1"/>
              </a:solidFill>
            </a:ln>
          </p:spPr>
          <p:txBody>
            <a:bodyPr wrap="square" lIns="0" tIns="0" rIns="0" bIns="0" rtlCol="0">
              <a:spAutoFit/>
            </a:bodyPr>
            <a:lstStyle/>
            <a:p>
              <a:pPr algn="ctr"/>
              <a:r>
                <a:rPr lang="en-US" sz="1200" b="1" dirty="0" smtClean="0">
                  <a:latin typeface="Calibri" pitchFamily="34" charset="0"/>
                  <a:cs typeface="Calibri" pitchFamily="34" charset="0"/>
                </a:rPr>
                <a:t>10111010101001001001010110110101</a:t>
              </a:r>
            </a:p>
          </p:txBody>
        </p:sp>
        <p:sp>
          <p:nvSpPr>
            <p:cNvPr id="117" name="TextBox 116"/>
            <p:cNvSpPr txBox="1"/>
            <p:nvPr/>
          </p:nvSpPr>
          <p:spPr>
            <a:xfrm>
              <a:off x="4875933" y="5989382"/>
              <a:ext cx="671799" cy="184666"/>
            </a:xfrm>
            <a:prstGeom prst="rect">
              <a:avLst/>
            </a:prstGeom>
            <a:noFill/>
            <a:ln w="3175">
              <a:solidFill>
                <a:schemeClr val="tx1"/>
              </a:solidFill>
            </a:ln>
          </p:spPr>
          <p:txBody>
            <a:bodyPr wrap="square" lIns="0" tIns="0" rIns="0" bIns="0" rtlCol="0">
              <a:spAutoFit/>
            </a:bodyPr>
            <a:lstStyle/>
            <a:p>
              <a:pPr algn="ctr"/>
              <a:r>
                <a:rPr lang="en-US" sz="1200" b="1" dirty="0" smtClean="0">
                  <a:latin typeface="Calibri" pitchFamily="34" charset="0"/>
                  <a:cs typeface="Calibri" pitchFamily="34" charset="0"/>
                </a:rPr>
                <a:t>01001011</a:t>
              </a:r>
              <a:endParaRPr lang="en-US" sz="1200" b="1" dirty="0" smtClean="0">
                <a:latin typeface="Calibri" pitchFamily="34" charset="0"/>
                <a:cs typeface="Calibri" pitchFamily="34" charset="0"/>
              </a:endParaRPr>
            </a:p>
          </p:txBody>
        </p:sp>
        <p:cxnSp>
          <p:nvCxnSpPr>
            <p:cNvPr id="9246" name="Straight Arrow Connector 9245"/>
            <p:cNvCxnSpPr>
              <a:stCxn id="109" idx="2"/>
            </p:cNvCxnSpPr>
            <p:nvPr/>
          </p:nvCxnSpPr>
          <p:spPr>
            <a:xfrm flipH="1">
              <a:off x="4884234" y="5583348"/>
              <a:ext cx="1" cy="28219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47" name="TextBox 9246"/>
            <p:cNvSpPr txBox="1"/>
            <p:nvPr/>
          </p:nvSpPr>
          <p:spPr>
            <a:xfrm>
              <a:off x="5694566" y="5903299"/>
              <a:ext cx="1838965" cy="369332"/>
            </a:xfrm>
            <a:prstGeom prst="rect">
              <a:avLst/>
            </a:prstGeom>
            <a:noFill/>
          </p:spPr>
          <p:txBody>
            <a:bodyPr wrap="none" rtlCol="0">
              <a:spAutoFit/>
            </a:bodyPr>
            <a:lstStyle/>
            <a:p>
              <a:pPr>
                <a:spcBef>
                  <a:spcPts val="300"/>
                </a:spcBef>
                <a:buClr>
                  <a:schemeClr val="bg2"/>
                </a:buClr>
              </a:pPr>
              <a:r>
                <a:rPr lang="en-US" dirty="0" smtClean="0"/>
                <a:t>ECC checks out</a:t>
              </a:r>
              <a:endParaRPr lang="en-US" dirty="0" smtClean="0"/>
            </a:p>
          </p:txBody>
        </p:sp>
      </p:grpSp>
    </p:spTree>
    <p:extLst>
      <p:ext uri="{BB962C8B-B14F-4D97-AF65-F5344CB8AC3E}">
        <p14:creationId xmlns:p14="http://schemas.microsoft.com/office/powerpoint/2010/main" val="12343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Step: Detection</a:t>
            </a:r>
            <a:endParaRPr lang="en-US" dirty="0"/>
          </a:p>
        </p:txBody>
      </p:sp>
      <p:sp>
        <p:nvSpPr>
          <p:cNvPr id="3" name="Content Placeholder 2"/>
          <p:cNvSpPr>
            <a:spLocks noGrp="1"/>
          </p:cNvSpPr>
          <p:nvPr>
            <p:ph idx="1"/>
          </p:nvPr>
        </p:nvSpPr>
        <p:spPr>
          <a:xfrm>
            <a:off x="156874" y="1097280"/>
            <a:ext cx="8496472" cy="1341120"/>
          </a:xfrm>
        </p:spPr>
        <p:txBody>
          <a:bodyPr/>
          <a:lstStyle/>
          <a:p>
            <a:r>
              <a:rPr lang="en-US" dirty="0" smtClean="0"/>
              <a:t>Say we now request row 11000</a:t>
            </a:r>
            <a:r>
              <a:rPr lang="en-US" b="1" dirty="0" smtClean="0">
                <a:solidFill>
                  <a:srgbClr val="0070C0"/>
                </a:solidFill>
              </a:rPr>
              <a:t>1</a:t>
            </a:r>
            <a:r>
              <a:rPr lang="en-US" dirty="0" smtClean="0"/>
              <a:t>, but due to a decoder fault,</a:t>
            </a:r>
            <a:br>
              <a:rPr lang="en-US" dirty="0" smtClean="0"/>
            </a:br>
            <a:r>
              <a:rPr lang="en-US" dirty="0" smtClean="0"/>
              <a:t>we are given row 11000</a:t>
            </a:r>
            <a:r>
              <a:rPr lang="en-US" b="1" dirty="0" smtClean="0">
                <a:solidFill>
                  <a:srgbClr val="FF0000"/>
                </a:solidFill>
              </a:rPr>
              <a:t>0</a:t>
            </a:r>
            <a:r>
              <a:rPr lang="en-US" dirty="0" smtClean="0"/>
              <a:t> instead</a:t>
            </a:r>
            <a:endParaRPr lang="en-US" dirty="0"/>
          </a:p>
        </p:txBody>
      </p:sp>
      <p:sp>
        <p:nvSpPr>
          <p:cNvPr id="9222" name="TextBox 9221"/>
          <p:cNvSpPr txBox="1"/>
          <p:nvPr/>
        </p:nvSpPr>
        <p:spPr>
          <a:xfrm>
            <a:off x="956456" y="4841422"/>
            <a:ext cx="2647969" cy="307777"/>
          </a:xfrm>
          <a:prstGeom prst="rect">
            <a:avLst/>
          </a:prstGeom>
          <a:noFill/>
        </p:spPr>
        <p:txBody>
          <a:bodyPr wrap="none" rtlCol="0">
            <a:spAutoFit/>
          </a:bodyPr>
          <a:lstStyle/>
          <a:p>
            <a:pPr>
              <a:spcBef>
                <a:spcPts val="300"/>
              </a:spcBef>
              <a:buClr>
                <a:schemeClr val="bg2"/>
              </a:buClr>
            </a:pPr>
            <a:r>
              <a:rPr lang="en-US" sz="1400" dirty="0" smtClean="0"/>
              <a:t>N copies of row index (11000</a:t>
            </a:r>
            <a:r>
              <a:rPr lang="en-US" sz="1400" b="1" u="sng" dirty="0" smtClean="0">
                <a:solidFill>
                  <a:srgbClr val="0070C0"/>
                </a:solidFill>
              </a:rPr>
              <a:t>1</a:t>
            </a:r>
            <a:r>
              <a:rPr lang="en-US" sz="1400" dirty="0" smtClean="0"/>
              <a:t>)</a:t>
            </a:r>
            <a:endParaRPr lang="en-US" sz="1400" dirty="0" smtClean="0"/>
          </a:p>
        </p:txBody>
      </p:sp>
      <p:sp>
        <p:nvSpPr>
          <p:cNvPr id="82" name="TextBox 81"/>
          <p:cNvSpPr txBox="1"/>
          <p:nvPr/>
        </p:nvSpPr>
        <p:spPr>
          <a:xfrm>
            <a:off x="742743" y="4595201"/>
            <a:ext cx="3224541" cy="184666"/>
          </a:xfrm>
          <a:prstGeom prst="rect">
            <a:avLst/>
          </a:prstGeom>
          <a:noFill/>
          <a:ln w="3175">
            <a:solidFill>
              <a:schemeClr val="tx1"/>
            </a:solidFill>
          </a:ln>
        </p:spPr>
        <p:txBody>
          <a:bodyPr wrap="square" lIns="0" tIns="0" rIns="0" bIns="0" rtlCol="0">
            <a:spAutoFit/>
          </a:bodyPr>
          <a:lstStyle>
            <a:defPPr>
              <a:defRPr lang="en-US"/>
            </a:defPPr>
            <a:lvl1pPr algn="ctr">
              <a:defRPr sz="1200" b="1">
                <a:latin typeface="Calibri" pitchFamily="34" charset="0"/>
                <a:cs typeface="Calibri" pitchFamily="34" charset="0"/>
              </a:defRPr>
            </a:lvl1pPr>
          </a:lstStyle>
          <a:p>
            <a:r>
              <a:rPr lang="en-US" dirty="0" smtClean="0"/>
              <a:t>11000</a:t>
            </a:r>
            <a:r>
              <a:rPr lang="en-US" dirty="0" smtClean="0">
                <a:solidFill>
                  <a:srgbClr val="0070C0"/>
                </a:solidFill>
              </a:rPr>
              <a:t>1</a:t>
            </a:r>
            <a:r>
              <a:rPr lang="en-US" dirty="0" smtClean="0"/>
              <a:t>11000</a:t>
            </a:r>
            <a:r>
              <a:rPr lang="en-US" dirty="0" smtClean="0">
                <a:solidFill>
                  <a:srgbClr val="0070C0"/>
                </a:solidFill>
              </a:rPr>
              <a:t>1</a:t>
            </a:r>
            <a:r>
              <a:rPr lang="en-US" dirty="0" smtClean="0"/>
              <a:t>11000</a:t>
            </a:r>
            <a:r>
              <a:rPr lang="en-US" dirty="0" smtClean="0">
                <a:solidFill>
                  <a:srgbClr val="0070C0"/>
                </a:solidFill>
              </a:rPr>
              <a:t>1</a:t>
            </a:r>
            <a:r>
              <a:rPr lang="en-US" dirty="0" smtClean="0"/>
              <a:t>11000</a:t>
            </a:r>
            <a:r>
              <a:rPr lang="en-US" dirty="0" smtClean="0">
                <a:solidFill>
                  <a:srgbClr val="0070C0"/>
                </a:solidFill>
              </a:rPr>
              <a:t>1</a:t>
            </a:r>
            <a:r>
              <a:rPr lang="en-US" dirty="0" smtClean="0"/>
              <a:t>11000</a:t>
            </a:r>
            <a:r>
              <a:rPr lang="en-US" dirty="0" smtClean="0">
                <a:solidFill>
                  <a:srgbClr val="0070C0"/>
                </a:solidFill>
              </a:rPr>
              <a:t>1</a:t>
            </a:r>
            <a:r>
              <a:rPr lang="en-US" dirty="0" smtClean="0"/>
              <a:t>11000</a:t>
            </a:r>
            <a:r>
              <a:rPr lang="en-US" dirty="0" smtClean="0">
                <a:solidFill>
                  <a:srgbClr val="0070C0"/>
                </a:solidFill>
              </a:rPr>
              <a:t>1</a:t>
            </a:r>
            <a:r>
              <a:rPr lang="en-US" dirty="0" smtClean="0"/>
              <a:t>1100</a:t>
            </a:r>
            <a:endParaRPr lang="en-US" dirty="0"/>
          </a:p>
        </p:txBody>
      </p:sp>
      <p:sp>
        <p:nvSpPr>
          <p:cNvPr id="105" name="TextBox 104"/>
          <p:cNvSpPr txBox="1"/>
          <p:nvPr/>
        </p:nvSpPr>
        <p:spPr>
          <a:xfrm>
            <a:off x="5783767" y="4595201"/>
            <a:ext cx="3114907" cy="184666"/>
          </a:xfrm>
          <a:prstGeom prst="rect">
            <a:avLst/>
          </a:prstGeom>
          <a:noFill/>
          <a:ln w="3175">
            <a:solidFill>
              <a:schemeClr val="tx1"/>
            </a:solidFill>
          </a:ln>
        </p:spPr>
        <p:txBody>
          <a:bodyPr wrap="square" lIns="0" tIns="0" rIns="0" bIns="0" rtlCol="0">
            <a:spAutoFit/>
          </a:bodyPr>
          <a:lstStyle>
            <a:defPPr>
              <a:defRPr lang="en-US"/>
            </a:defPPr>
            <a:lvl1pPr algn="ctr">
              <a:defRPr sz="1200" b="1">
                <a:latin typeface="Calibri" pitchFamily="34" charset="0"/>
                <a:cs typeface="Calibri" pitchFamily="34" charset="0"/>
              </a:defRPr>
            </a:lvl1pPr>
          </a:lstStyle>
          <a:p>
            <a:r>
              <a:rPr lang="en-US" dirty="0"/>
              <a:t>0111100110101000101001010111011001000111</a:t>
            </a:r>
            <a:endParaRPr lang="en-US" dirty="0"/>
          </a:p>
        </p:txBody>
      </p:sp>
      <p:cxnSp>
        <p:nvCxnSpPr>
          <p:cNvPr id="29" name="Straight Connector 28"/>
          <p:cNvCxnSpPr>
            <a:endCxn id="42" idx="1"/>
          </p:cNvCxnSpPr>
          <p:nvPr/>
        </p:nvCxnSpPr>
        <p:spPr>
          <a:xfrm>
            <a:off x="5439762" y="2797903"/>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39762" y="2980480"/>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39762" y="3328066"/>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41741" y="3158710"/>
            <a:ext cx="209844"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441741" y="3503658"/>
            <a:ext cx="20984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5211693" y="2387451"/>
            <a:ext cx="228068" cy="1513142"/>
          </a:xfrm>
          <a:prstGeom prst="rect">
            <a:avLst/>
          </a:prstGeom>
          <a:solidFill>
            <a:schemeClr val="accent4">
              <a:lumMod val="20000"/>
              <a:lumOff val="80000"/>
            </a:schemeClr>
          </a:solidFill>
          <a:ln w="25400" algn="ctr">
            <a:solidFill>
              <a:schemeClr val="tx1"/>
            </a:solidFill>
            <a:round/>
            <a:headEnd/>
            <a:tailEnd/>
          </a:ln>
          <a:effectLst>
            <a:outerShdw blurRad="50800" dist="38100" dir="5400000" algn="t" rotWithShape="0">
              <a:prstClr val="black">
                <a:alpha val="40000"/>
              </a:prstClr>
            </a:outerShdw>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200" b="1" dirty="0" smtClean="0">
                <a:latin typeface="Calibri" pitchFamily="34" charset="0"/>
                <a:cs typeface="Calibri" pitchFamily="34" charset="0"/>
              </a:rPr>
              <a:t>Row Decoder</a:t>
            </a:r>
            <a:endParaRPr lang="en-US" sz="1200" b="1" dirty="0">
              <a:latin typeface="Calibri" pitchFamily="34" charset="0"/>
              <a:cs typeface="Calibri" pitchFamily="34" charset="0"/>
            </a:endParaRPr>
          </a:p>
        </p:txBody>
      </p:sp>
      <p:sp>
        <p:nvSpPr>
          <p:cNvPr id="35" name="Wave 34"/>
          <p:cNvSpPr/>
          <p:nvPr/>
        </p:nvSpPr>
        <p:spPr bwMode="auto">
          <a:xfrm>
            <a:off x="5125046" y="3680497"/>
            <a:ext cx="40136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36" name="Wave 35"/>
          <p:cNvSpPr/>
          <p:nvPr/>
        </p:nvSpPr>
        <p:spPr bwMode="auto">
          <a:xfrm>
            <a:off x="5125046" y="2477364"/>
            <a:ext cx="40136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37" name="Rectangle 36"/>
          <p:cNvSpPr/>
          <p:nvPr/>
        </p:nvSpPr>
        <p:spPr bwMode="auto">
          <a:xfrm>
            <a:off x="5092371" y="3605207"/>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38" name="Rectangle 37"/>
          <p:cNvSpPr/>
          <p:nvPr/>
        </p:nvSpPr>
        <p:spPr bwMode="auto">
          <a:xfrm>
            <a:off x="5094743" y="2387451"/>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39" name="Rectangle 38"/>
          <p:cNvSpPr/>
          <p:nvPr/>
        </p:nvSpPr>
        <p:spPr bwMode="auto">
          <a:xfrm>
            <a:off x="5649606" y="2532823"/>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40" name="TextBox 39"/>
          <p:cNvSpPr txBox="1"/>
          <p:nvPr/>
        </p:nvSpPr>
        <p:spPr>
          <a:xfrm>
            <a:off x="7368947" y="2709541"/>
            <a:ext cx="716543" cy="169277"/>
          </a:xfrm>
          <a:prstGeom prst="rect">
            <a:avLst/>
          </a:prstGeom>
          <a:noFill/>
          <a:ln>
            <a:noFill/>
          </a:ln>
        </p:spPr>
        <p:txBody>
          <a:bodyPr wrap="none" lIns="0" tIns="0" rIns="0" bIns="0" rtlCol="0">
            <a:spAutoFit/>
          </a:bodyPr>
          <a:lstStyle/>
          <a:p>
            <a:r>
              <a:rPr lang="en-US" sz="1100" dirty="0" smtClean="0">
                <a:latin typeface="Calibri" pitchFamily="34" charset="0"/>
                <a:cs typeface="Calibri" pitchFamily="34" charset="0"/>
              </a:rPr>
              <a:t>Row 101110</a:t>
            </a:r>
          </a:p>
        </p:txBody>
      </p:sp>
      <p:sp>
        <p:nvSpPr>
          <p:cNvPr id="41" name="Rectangle 40"/>
          <p:cNvSpPr/>
          <p:nvPr/>
        </p:nvSpPr>
        <p:spPr bwMode="auto">
          <a:xfrm>
            <a:off x="6889113" y="2532821"/>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42" name="Rectangle 41"/>
          <p:cNvSpPr/>
          <p:nvPr/>
        </p:nvSpPr>
        <p:spPr bwMode="auto">
          <a:xfrm>
            <a:off x="5649606" y="2709543"/>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43" name="Rectangle 42"/>
          <p:cNvSpPr/>
          <p:nvPr/>
        </p:nvSpPr>
        <p:spPr bwMode="auto">
          <a:xfrm>
            <a:off x="6889113" y="2709541"/>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44" name="Rectangle 43"/>
          <p:cNvSpPr/>
          <p:nvPr/>
        </p:nvSpPr>
        <p:spPr bwMode="auto">
          <a:xfrm>
            <a:off x="5649606" y="2886264"/>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45" name="Rectangle 44"/>
          <p:cNvSpPr/>
          <p:nvPr/>
        </p:nvSpPr>
        <p:spPr bwMode="auto">
          <a:xfrm>
            <a:off x="6889113" y="2886263"/>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46" name="Rectangle 45"/>
          <p:cNvSpPr/>
          <p:nvPr/>
        </p:nvSpPr>
        <p:spPr bwMode="auto">
          <a:xfrm>
            <a:off x="5649606" y="3062984"/>
            <a:ext cx="1666583" cy="170029"/>
          </a:xfrm>
          <a:prstGeom prst="rect">
            <a:avLst/>
          </a:prstGeom>
          <a:solidFill>
            <a:schemeClr val="bg1">
              <a:lumMod val="75000"/>
            </a:schemeClr>
          </a:solid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1400" b="1" dirty="0">
              <a:latin typeface="Calibri" pitchFamily="34" charset="0"/>
              <a:cs typeface="Calibri" pitchFamily="34" charset="0"/>
            </a:endParaRPr>
          </a:p>
        </p:txBody>
      </p:sp>
      <p:sp>
        <p:nvSpPr>
          <p:cNvPr id="48" name="Rectangle 47"/>
          <p:cNvSpPr/>
          <p:nvPr/>
        </p:nvSpPr>
        <p:spPr bwMode="auto">
          <a:xfrm>
            <a:off x="5649607" y="3239706"/>
            <a:ext cx="1666582" cy="176721"/>
          </a:xfrm>
          <a:prstGeom prst="rect">
            <a:avLst/>
          </a:prstGeom>
          <a:solidFill>
            <a:schemeClr val="bg1"/>
          </a:solid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1400" b="1" dirty="0">
              <a:latin typeface="Calibri" pitchFamily="34" charset="0"/>
              <a:cs typeface="Calibri" pitchFamily="34" charset="0"/>
            </a:endParaRPr>
          </a:p>
        </p:txBody>
      </p:sp>
      <p:sp>
        <p:nvSpPr>
          <p:cNvPr id="50" name="Rectangle 49"/>
          <p:cNvSpPr/>
          <p:nvPr/>
        </p:nvSpPr>
        <p:spPr bwMode="auto">
          <a:xfrm>
            <a:off x="5649606" y="3416427"/>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51" name="Rectangle 50"/>
          <p:cNvSpPr/>
          <p:nvPr/>
        </p:nvSpPr>
        <p:spPr bwMode="auto">
          <a:xfrm>
            <a:off x="6889113" y="3416426"/>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52" name="Rectangle 51"/>
          <p:cNvSpPr/>
          <p:nvPr/>
        </p:nvSpPr>
        <p:spPr bwMode="auto">
          <a:xfrm>
            <a:off x="5649607" y="3593147"/>
            <a:ext cx="1239507"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53" name="Rectangle 52"/>
          <p:cNvSpPr/>
          <p:nvPr/>
        </p:nvSpPr>
        <p:spPr bwMode="auto">
          <a:xfrm>
            <a:off x="6889114" y="3593146"/>
            <a:ext cx="427076" cy="176721"/>
          </a:xfrm>
          <a:prstGeom prst="rect">
            <a:avLst/>
          </a:prstGeom>
          <a:pattFill prst="wdDnDiag">
            <a:fgClr>
              <a:schemeClr val="bg1">
                <a:lumMod val="50000"/>
                <a:lumOff val="50000"/>
              </a:schemeClr>
            </a:fgClr>
            <a:bgClr>
              <a:schemeClr val="tx1"/>
            </a:bgClr>
          </a:pattFill>
          <a:ln w="6350" algn="ctr">
            <a:solidFill>
              <a:schemeClr val="tx1"/>
            </a:solidFill>
            <a:round/>
            <a:headEnd/>
            <a:tailEnd/>
          </a:ln>
          <a:effectLst>
            <a:outerShdw blurRad="50800" dist="38100" dir="2700000" algn="tl" rotWithShape="0">
              <a:prstClr val="black">
                <a:alpha val="40000"/>
              </a:prstClr>
            </a:outerShdw>
          </a:effectLst>
        </p:spPr>
        <p:txBody>
          <a:bodyPr lIns="0" tIns="0" rIns="0" bIns="0" rtlCol="0" anchor="ctr"/>
          <a:lstStyle/>
          <a:p>
            <a:pPr algn="ctr"/>
            <a:endParaRPr lang="en-US" sz="2800"/>
          </a:p>
        </p:txBody>
      </p:sp>
      <p:sp>
        <p:nvSpPr>
          <p:cNvPr id="54" name="Wave 53"/>
          <p:cNvSpPr/>
          <p:nvPr/>
        </p:nvSpPr>
        <p:spPr bwMode="auto">
          <a:xfrm>
            <a:off x="5546663" y="2538864"/>
            <a:ext cx="187261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55" name="Wave 54"/>
          <p:cNvSpPr/>
          <p:nvPr/>
        </p:nvSpPr>
        <p:spPr bwMode="auto">
          <a:xfrm>
            <a:off x="5545994" y="3626010"/>
            <a:ext cx="1873284" cy="131918"/>
          </a:xfrm>
          <a:prstGeom prst="wave">
            <a:avLst>
              <a:gd name="adj1" fmla="val 20000"/>
              <a:gd name="adj2" fmla="val 0"/>
            </a:avLst>
          </a:prstGeom>
          <a:solidFill>
            <a:schemeClr val="bg1"/>
          </a:solidFill>
          <a:ln w="9525" algn="ctr">
            <a:solidFill>
              <a:schemeClr val="tx1"/>
            </a:solid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56" name="Rectangle 55"/>
          <p:cNvSpPr/>
          <p:nvPr/>
        </p:nvSpPr>
        <p:spPr bwMode="auto">
          <a:xfrm>
            <a:off x="5497425" y="2387450"/>
            <a:ext cx="98478"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57" name="Rectangle 56"/>
          <p:cNvSpPr/>
          <p:nvPr/>
        </p:nvSpPr>
        <p:spPr bwMode="auto">
          <a:xfrm>
            <a:off x="5497425" y="3567263"/>
            <a:ext cx="97138"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58" name="Rectangle 57"/>
          <p:cNvSpPr/>
          <p:nvPr/>
        </p:nvSpPr>
        <p:spPr bwMode="auto">
          <a:xfrm>
            <a:off x="7401330" y="2399787"/>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59" name="Rectangle 58"/>
          <p:cNvSpPr/>
          <p:nvPr/>
        </p:nvSpPr>
        <p:spPr bwMode="auto">
          <a:xfrm>
            <a:off x="7401330" y="3620747"/>
            <a:ext cx="65349" cy="298243"/>
          </a:xfrm>
          <a:prstGeom prst="rect">
            <a:avLst/>
          </a:prstGeom>
          <a:solidFill>
            <a:schemeClr val="bg1"/>
          </a:solidFill>
          <a:ln w="25400" algn="ctr">
            <a:noFill/>
            <a:round/>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800"/>
          </a:p>
        </p:txBody>
      </p:sp>
      <p:sp>
        <p:nvSpPr>
          <p:cNvPr id="60" name="TextBox 59"/>
          <p:cNvSpPr txBox="1"/>
          <p:nvPr/>
        </p:nvSpPr>
        <p:spPr>
          <a:xfrm>
            <a:off x="7368947" y="2887016"/>
            <a:ext cx="716543" cy="169277"/>
          </a:xfrm>
          <a:prstGeom prst="rect">
            <a:avLst/>
          </a:prstGeom>
          <a:noFill/>
          <a:ln>
            <a:noFill/>
          </a:ln>
        </p:spPr>
        <p:txBody>
          <a:bodyPr wrap="none" lIns="0" tIns="0" rIns="0" bIns="0" rtlCol="0">
            <a:spAutoFit/>
          </a:bodyPr>
          <a:lstStyle/>
          <a:p>
            <a:r>
              <a:rPr lang="en-US" sz="1100" dirty="0" smtClean="0">
                <a:latin typeface="Calibri" pitchFamily="34" charset="0"/>
                <a:cs typeface="Calibri" pitchFamily="34" charset="0"/>
              </a:rPr>
              <a:t>Row 101111</a:t>
            </a:r>
          </a:p>
        </p:txBody>
      </p:sp>
      <p:sp>
        <p:nvSpPr>
          <p:cNvPr id="61" name="TextBox 60"/>
          <p:cNvSpPr txBox="1"/>
          <p:nvPr/>
        </p:nvSpPr>
        <p:spPr>
          <a:xfrm>
            <a:off x="7368945" y="3239701"/>
            <a:ext cx="1902222" cy="169277"/>
          </a:xfrm>
          <a:prstGeom prst="rect">
            <a:avLst/>
          </a:prstGeom>
          <a:noFill/>
          <a:ln>
            <a:noFill/>
          </a:ln>
        </p:spPr>
        <p:txBody>
          <a:bodyPr wrap="square" lIns="0" tIns="0" rIns="0" bIns="0" rtlCol="0">
            <a:spAutoFit/>
          </a:bodyPr>
          <a:lstStyle/>
          <a:p>
            <a:r>
              <a:rPr lang="en-US" sz="1100" dirty="0" smtClean="0">
                <a:latin typeface="Calibri" pitchFamily="34" charset="0"/>
                <a:cs typeface="Calibri" pitchFamily="34" charset="0"/>
              </a:rPr>
              <a:t>Row 110001</a:t>
            </a:r>
            <a:r>
              <a:rPr lang="en-US" sz="1100" i="1" dirty="0" smtClean="0">
                <a:latin typeface="Calibri" pitchFamily="34" charset="0"/>
                <a:cs typeface="Calibri" pitchFamily="34" charset="0"/>
              </a:rPr>
              <a:t> </a:t>
            </a:r>
            <a:r>
              <a:rPr lang="en-US" sz="1100" dirty="0" smtClean="0">
                <a:latin typeface="Calibri" pitchFamily="34" charset="0"/>
                <a:cs typeface="Calibri" pitchFamily="34" charset="0"/>
                <a:sym typeface="Wingdings" pitchFamily="2" charset="2"/>
              </a:rPr>
              <a:t></a:t>
            </a:r>
            <a:r>
              <a:rPr lang="en-US" sz="1100" i="1" dirty="0" smtClean="0">
                <a:latin typeface="Calibri" pitchFamily="34" charset="0"/>
                <a:cs typeface="Calibri" pitchFamily="34" charset="0"/>
                <a:sym typeface="Wingdings" pitchFamily="2" charset="2"/>
              </a:rPr>
              <a:t> </a:t>
            </a:r>
            <a:r>
              <a:rPr lang="en-US" sz="1050" i="1" dirty="0" smtClean="0">
                <a:latin typeface="Calibri" pitchFamily="34" charset="0"/>
                <a:cs typeface="Calibri" pitchFamily="34" charset="0"/>
                <a:sym typeface="Wingdings" pitchFamily="2" charset="2"/>
              </a:rPr>
              <a:t>requested row</a:t>
            </a:r>
            <a:endParaRPr lang="en-US" sz="1100" i="1" dirty="0" smtClean="0">
              <a:latin typeface="Calibri" pitchFamily="34" charset="0"/>
              <a:cs typeface="Calibri" pitchFamily="34" charset="0"/>
            </a:endParaRPr>
          </a:p>
        </p:txBody>
      </p:sp>
      <p:sp>
        <p:nvSpPr>
          <p:cNvPr id="62" name="TextBox 61"/>
          <p:cNvSpPr txBox="1"/>
          <p:nvPr/>
        </p:nvSpPr>
        <p:spPr>
          <a:xfrm>
            <a:off x="7368947" y="3063736"/>
            <a:ext cx="1902220" cy="169277"/>
          </a:xfrm>
          <a:prstGeom prst="rect">
            <a:avLst/>
          </a:prstGeom>
          <a:noFill/>
          <a:ln>
            <a:noFill/>
          </a:ln>
        </p:spPr>
        <p:txBody>
          <a:bodyPr wrap="square" lIns="0" tIns="0" rIns="0" bIns="0" rtlCol="0">
            <a:spAutoFit/>
          </a:bodyPr>
          <a:lstStyle/>
          <a:p>
            <a:r>
              <a:rPr lang="en-US" sz="1100" dirty="0" smtClean="0">
                <a:latin typeface="Calibri" pitchFamily="34" charset="0"/>
                <a:cs typeface="Calibri" pitchFamily="34" charset="0"/>
              </a:rPr>
              <a:t>Row 11000</a:t>
            </a:r>
            <a:r>
              <a:rPr lang="en-US" sz="1100" b="1" dirty="0" smtClean="0">
                <a:solidFill>
                  <a:srgbClr val="FF0000"/>
                </a:solidFill>
                <a:latin typeface="Calibri" pitchFamily="34" charset="0"/>
                <a:cs typeface="Calibri" pitchFamily="34" charset="0"/>
              </a:rPr>
              <a:t>0</a:t>
            </a:r>
            <a:r>
              <a:rPr lang="en-US" sz="1100" dirty="0" smtClean="0">
                <a:latin typeface="Calibri" pitchFamily="34" charset="0"/>
                <a:cs typeface="Calibri" pitchFamily="34" charset="0"/>
              </a:rPr>
              <a:t> </a:t>
            </a:r>
            <a:r>
              <a:rPr lang="en-US" sz="1100" dirty="0" smtClean="0">
                <a:latin typeface="Calibri" pitchFamily="34" charset="0"/>
                <a:cs typeface="Calibri" pitchFamily="34" charset="0"/>
                <a:sym typeface="Wingdings" pitchFamily="2" charset="2"/>
              </a:rPr>
              <a:t> </a:t>
            </a:r>
            <a:r>
              <a:rPr lang="en-US" sz="1050" i="1" dirty="0" smtClean="0">
                <a:latin typeface="Calibri" pitchFamily="34" charset="0"/>
                <a:cs typeface="Calibri" pitchFamily="34" charset="0"/>
                <a:sym typeface="Wingdings" pitchFamily="2" charset="2"/>
              </a:rPr>
              <a:t>accessed row</a:t>
            </a:r>
            <a:endParaRPr lang="en-US" sz="1050" b="1" i="1" dirty="0" smtClean="0">
              <a:latin typeface="Calibri" pitchFamily="34" charset="0"/>
              <a:cs typeface="Calibri" pitchFamily="34" charset="0"/>
            </a:endParaRPr>
          </a:p>
        </p:txBody>
      </p:sp>
      <p:sp>
        <p:nvSpPr>
          <p:cNvPr id="63" name="TextBox 62"/>
          <p:cNvSpPr txBox="1"/>
          <p:nvPr/>
        </p:nvSpPr>
        <p:spPr>
          <a:xfrm>
            <a:off x="7368945" y="3406337"/>
            <a:ext cx="716543" cy="169277"/>
          </a:xfrm>
          <a:prstGeom prst="rect">
            <a:avLst/>
          </a:prstGeom>
          <a:noFill/>
          <a:ln>
            <a:noFill/>
          </a:ln>
        </p:spPr>
        <p:txBody>
          <a:bodyPr wrap="none" lIns="0" tIns="0" rIns="0" bIns="0" rtlCol="0">
            <a:spAutoFit/>
          </a:bodyPr>
          <a:lstStyle/>
          <a:p>
            <a:r>
              <a:rPr lang="en-US" sz="1100" dirty="0" smtClean="0">
                <a:latin typeface="Calibri" pitchFamily="34" charset="0"/>
                <a:cs typeface="Calibri" pitchFamily="34" charset="0"/>
              </a:rPr>
              <a:t>Row 110010</a:t>
            </a:r>
          </a:p>
        </p:txBody>
      </p:sp>
      <p:sp>
        <p:nvSpPr>
          <p:cNvPr id="64" name="TextBox 63"/>
          <p:cNvSpPr txBox="1"/>
          <p:nvPr/>
        </p:nvSpPr>
        <p:spPr>
          <a:xfrm>
            <a:off x="4979479" y="1940680"/>
            <a:ext cx="692497" cy="161583"/>
          </a:xfrm>
          <a:prstGeom prst="rect">
            <a:avLst/>
          </a:prstGeom>
          <a:noFill/>
          <a:ln>
            <a:noFill/>
          </a:ln>
        </p:spPr>
        <p:txBody>
          <a:bodyPr wrap="none" lIns="0" tIns="0" rIns="0" bIns="0" rtlCol="0">
            <a:spAutoFit/>
          </a:bodyPr>
          <a:lstStyle/>
          <a:p>
            <a:r>
              <a:rPr lang="en-US" sz="1050" b="1" dirty="0" smtClean="0">
                <a:latin typeface="Calibri" pitchFamily="34" charset="0"/>
                <a:cs typeface="Calibri" pitchFamily="34" charset="0"/>
              </a:rPr>
              <a:t>Row </a:t>
            </a:r>
            <a:r>
              <a:rPr lang="en-US" sz="1050" b="1" dirty="0" smtClean="0">
                <a:latin typeface="Calibri" pitchFamily="34" charset="0"/>
                <a:cs typeface="Calibri" pitchFamily="34" charset="0"/>
              </a:rPr>
              <a:t>11000</a:t>
            </a:r>
            <a:r>
              <a:rPr lang="en-US" sz="1050" b="1" dirty="0" smtClean="0">
                <a:solidFill>
                  <a:srgbClr val="0070C0"/>
                </a:solidFill>
                <a:latin typeface="Calibri" pitchFamily="34" charset="0"/>
                <a:cs typeface="Calibri" pitchFamily="34" charset="0"/>
              </a:rPr>
              <a:t>1</a:t>
            </a:r>
            <a:endParaRPr lang="en-US" sz="1050" b="1" dirty="0" smtClean="0">
              <a:solidFill>
                <a:srgbClr val="0070C0"/>
              </a:solidFill>
              <a:latin typeface="Calibri" pitchFamily="34" charset="0"/>
              <a:cs typeface="Calibri" pitchFamily="34" charset="0"/>
            </a:endParaRPr>
          </a:p>
        </p:txBody>
      </p:sp>
      <p:cxnSp>
        <p:nvCxnSpPr>
          <p:cNvPr id="65" name="Straight Arrow Connector 64"/>
          <p:cNvCxnSpPr>
            <a:stCxn id="64" idx="2"/>
            <a:endCxn id="34" idx="0"/>
          </p:cNvCxnSpPr>
          <p:nvPr/>
        </p:nvCxnSpPr>
        <p:spPr>
          <a:xfrm flipH="1">
            <a:off x="5325727" y="2102263"/>
            <a:ext cx="1" cy="285188"/>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bwMode="auto">
          <a:xfrm>
            <a:off x="5649606" y="3063736"/>
            <a:ext cx="1666584" cy="175970"/>
          </a:xfrm>
          <a:prstGeom prst="rect">
            <a:avLst/>
          </a:prstGeom>
          <a:noFill/>
          <a:ln w="12700" algn="ctr">
            <a:solidFill>
              <a:schemeClr val="tx1"/>
            </a:solidFill>
            <a:round/>
            <a:headEnd/>
            <a:tailEnd/>
          </a:ln>
          <a:effectLst/>
        </p:spPr>
        <p:txBody>
          <a:bodyPr rtlCol="0" anchor="ctr"/>
          <a:lstStyle/>
          <a:p>
            <a:pPr algn="ctr"/>
            <a:endParaRPr lang="en-US" sz="2800"/>
          </a:p>
        </p:txBody>
      </p:sp>
      <p:sp>
        <p:nvSpPr>
          <p:cNvPr id="69" name="Rectangle 68"/>
          <p:cNvSpPr/>
          <p:nvPr/>
        </p:nvSpPr>
        <p:spPr bwMode="auto">
          <a:xfrm>
            <a:off x="6269661" y="3126110"/>
            <a:ext cx="73330" cy="65349"/>
          </a:xfrm>
          <a:prstGeom prst="rect">
            <a:avLst/>
          </a:prstGeom>
          <a:noFill/>
          <a:ln w="25400" algn="ctr">
            <a:noFill/>
            <a:round/>
            <a:headEnd/>
            <a:tailEnd/>
          </a:ln>
          <a:effectLst/>
        </p:spPr>
        <p:txBody>
          <a:bodyPr rtlCol="0" anchor="ctr"/>
          <a:lstStyle/>
          <a:p>
            <a:pPr algn="ctr"/>
            <a:endParaRPr lang="en-US" sz="2800"/>
          </a:p>
        </p:txBody>
      </p:sp>
      <p:sp>
        <p:nvSpPr>
          <p:cNvPr id="5" name="Down Arrow 4"/>
          <p:cNvSpPr/>
          <p:nvPr/>
        </p:nvSpPr>
        <p:spPr>
          <a:xfrm>
            <a:off x="6415668" y="3144022"/>
            <a:ext cx="198380" cy="1409697"/>
          </a:xfrm>
          <a:prstGeom prst="down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7" name="Group 6"/>
          <p:cNvGrpSpPr/>
          <p:nvPr/>
        </p:nvGrpSpPr>
        <p:grpSpPr>
          <a:xfrm>
            <a:off x="2332917" y="4687534"/>
            <a:ext cx="6367600" cy="1585097"/>
            <a:chOff x="2332917" y="4687534"/>
            <a:chExt cx="6367600" cy="1585097"/>
          </a:xfrm>
        </p:grpSpPr>
        <p:cxnSp>
          <p:nvCxnSpPr>
            <p:cNvPr id="9246" name="Straight Arrow Connector 9245"/>
            <p:cNvCxnSpPr>
              <a:stCxn id="109" idx="2"/>
            </p:cNvCxnSpPr>
            <p:nvPr/>
          </p:nvCxnSpPr>
          <p:spPr>
            <a:xfrm flipH="1">
              <a:off x="4884234" y="5583348"/>
              <a:ext cx="1" cy="282193"/>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9" name="Rounded Rectangle 108"/>
            <p:cNvSpPr/>
            <p:nvPr/>
          </p:nvSpPr>
          <p:spPr>
            <a:xfrm>
              <a:off x="4456771" y="5315719"/>
              <a:ext cx="854927" cy="267629"/>
            </a:xfrm>
            <a:prstGeom prst="roundRect">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XOR</a:t>
              </a:r>
              <a:endParaRPr lang="en-US" sz="1600" b="1" dirty="0" smtClean="0">
                <a:solidFill>
                  <a:schemeClr val="bg1"/>
                </a:solidFill>
              </a:endParaRPr>
            </a:p>
          </p:txBody>
        </p:sp>
        <p:cxnSp>
          <p:nvCxnSpPr>
            <p:cNvPr id="110" name="Elbow Connector 109"/>
            <p:cNvCxnSpPr>
              <a:stCxn id="82" idx="3"/>
              <a:endCxn id="109" idx="1"/>
            </p:cNvCxnSpPr>
            <p:nvPr/>
          </p:nvCxnSpPr>
          <p:spPr>
            <a:xfrm>
              <a:off x="3967284" y="4687534"/>
              <a:ext cx="489487" cy="762000"/>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stCxn id="105" idx="2"/>
              <a:endCxn id="109" idx="0"/>
            </p:cNvCxnSpPr>
            <p:nvPr/>
          </p:nvCxnSpPr>
          <p:spPr>
            <a:xfrm rot="5400000">
              <a:off x="5844802" y="3819300"/>
              <a:ext cx="535852" cy="2456986"/>
            </a:xfrm>
            <a:prstGeom prst="bentConnector3">
              <a:avLst>
                <a:gd name="adj1" fmla="val 5000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47" name="TextBox 9246"/>
            <p:cNvSpPr txBox="1"/>
            <p:nvPr/>
          </p:nvSpPr>
          <p:spPr>
            <a:xfrm>
              <a:off x="5694566" y="5903299"/>
              <a:ext cx="3005951" cy="369332"/>
            </a:xfrm>
            <a:prstGeom prst="rect">
              <a:avLst/>
            </a:prstGeom>
            <a:noFill/>
          </p:spPr>
          <p:txBody>
            <a:bodyPr wrap="none" rtlCol="0">
              <a:spAutoFit/>
            </a:bodyPr>
            <a:lstStyle/>
            <a:p>
              <a:pPr>
                <a:spcBef>
                  <a:spcPts val="300"/>
                </a:spcBef>
                <a:buClr>
                  <a:schemeClr val="bg2"/>
                </a:buClr>
              </a:pPr>
              <a:r>
                <a:rPr lang="en-US" dirty="0" smtClean="0"/>
                <a:t>ECC detects multiple errors</a:t>
              </a:r>
              <a:endParaRPr lang="en-US" dirty="0" smtClean="0"/>
            </a:p>
          </p:txBody>
        </p:sp>
        <p:sp>
          <p:nvSpPr>
            <p:cNvPr id="75" name="TextBox 74"/>
            <p:cNvSpPr txBox="1"/>
            <p:nvPr/>
          </p:nvSpPr>
          <p:spPr>
            <a:xfrm>
              <a:off x="2332917" y="5989382"/>
              <a:ext cx="2543015" cy="184666"/>
            </a:xfrm>
            <a:prstGeom prst="rect">
              <a:avLst/>
            </a:prstGeom>
            <a:noFill/>
            <a:ln w="3175">
              <a:solidFill>
                <a:schemeClr val="tx1"/>
              </a:solidFill>
            </a:ln>
          </p:spPr>
          <p:txBody>
            <a:bodyPr wrap="square" lIns="0" tIns="0" rIns="0" bIns="0" rtlCol="0">
              <a:spAutoFit/>
            </a:bodyPr>
            <a:lstStyle>
              <a:defPPr>
                <a:defRPr lang="en-US"/>
              </a:defPPr>
              <a:lvl1pPr algn="ctr">
                <a:defRPr sz="1200" b="1">
                  <a:latin typeface="Calibri" pitchFamily="34" charset="0"/>
                  <a:cs typeface="Calibri" pitchFamily="34" charset="0"/>
                </a:defRPr>
              </a:lvl1pPr>
            </a:lstStyle>
            <a:p>
              <a:r>
                <a:rPr lang="en-US" dirty="0"/>
                <a:t>10111</a:t>
              </a:r>
              <a:r>
                <a:rPr lang="en-US" dirty="0">
                  <a:solidFill>
                    <a:srgbClr val="FF0000"/>
                  </a:solidFill>
                </a:rPr>
                <a:t>1</a:t>
              </a:r>
              <a:r>
                <a:rPr lang="en-US" dirty="0"/>
                <a:t>10101</a:t>
              </a:r>
              <a:r>
                <a:rPr lang="en-US" dirty="0">
                  <a:solidFill>
                    <a:srgbClr val="FF0000"/>
                  </a:solidFill>
                </a:rPr>
                <a:t>1</a:t>
              </a:r>
              <a:r>
                <a:rPr lang="en-US" dirty="0"/>
                <a:t>01001</a:t>
              </a:r>
              <a:r>
                <a:rPr lang="en-US" dirty="0">
                  <a:solidFill>
                    <a:srgbClr val="FF0000"/>
                  </a:solidFill>
                </a:rPr>
                <a:t>1</a:t>
              </a:r>
              <a:r>
                <a:rPr lang="en-US" dirty="0"/>
                <a:t>01010</a:t>
              </a:r>
              <a:r>
                <a:rPr lang="en-US" dirty="0">
                  <a:solidFill>
                    <a:srgbClr val="FF0000"/>
                  </a:solidFill>
                </a:rPr>
                <a:t>0</a:t>
              </a:r>
              <a:r>
                <a:rPr lang="en-US" dirty="0"/>
                <a:t>10110</a:t>
              </a:r>
              <a:r>
                <a:rPr lang="en-US" dirty="0">
                  <a:solidFill>
                    <a:srgbClr val="FF0000"/>
                  </a:solidFill>
                </a:rPr>
                <a:t>0</a:t>
              </a:r>
              <a:r>
                <a:rPr lang="en-US" dirty="0"/>
                <a:t>01</a:t>
              </a:r>
              <a:endParaRPr lang="en-US" dirty="0"/>
            </a:p>
          </p:txBody>
        </p:sp>
        <p:sp>
          <p:nvSpPr>
            <p:cNvPr id="76" name="Rectangle 75"/>
            <p:cNvSpPr/>
            <p:nvPr/>
          </p:nvSpPr>
          <p:spPr bwMode="auto">
            <a:xfrm>
              <a:off x="4875933" y="5989382"/>
              <a:ext cx="671799" cy="184666"/>
            </a:xfrm>
            <a:prstGeom prst="rect">
              <a:avLst/>
            </a:prstGeom>
            <a:noFill/>
            <a:ln w="3175">
              <a:solidFill>
                <a:schemeClr val="tx1"/>
              </a:solidFill>
            </a:ln>
          </p:spPr>
          <p:txBody>
            <a:bodyPr wrap="square" lIns="0" tIns="0" rIns="0" bIns="0" rtlCol="0">
              <a:spAutoFit/>
            </a:bodyPr>
            <a:lstStyle/>
            <a:p>
              <a:pPr algn="ctr"/>
              <a:r>
                <a:rPr lang="en-US" sz="1200" b="1" dirty="0">
                  <a:latin typeface="Calibri" pitchFamily="34" charset="0"/>
                  <a:cs typeface="Calibri" pitchFamily="34" charset="0"/>
                </a:rPr>
                <a:t>010</a:t>
              </a:r>
              <a:r>
                <a:rPr lang="en-US" sz="1200" b="1" dirty="0">
                  <a:solidFill>
                    <a:srgbClr val="FF0000"/>
                  </a:solidFill>
                  <a:latin typeface="Calibri" pitchFamily="34" charset="0"/>
                  <a:cs typeface="Calibri" pitchFamily="34" charset="0"/>
                </a:rPr>
                <a:t>1</a:t>
              </a:r>
              <a:r>
                <a:rPr lang="en-US" sz="1200" b="1" dirty="0">
                  <a:latin typeface="Calibri" pitchFamily="34" charset="0"/>
                  <a:cs typeface="Calibri" pitchFamily="34" charset="0"/>
                </a:rPr>
                <a:t>1011</a:t>
              </a:r>
            </a:p>
          </p:txBody>
        </p:sp>
      </p:grpSp>
    </p:spTree>
    <p:extLst>
      <p:ext uri="{BB962C8B-B14F-4D97-AF65-F5344CB8AC3E}">
        <p14:creationId xmlns:p14="http://schemas.microsoft.com/office/powerpoint/2010/main" val="418756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 From Disk: RAID-1</a:t>
            </a:r>
            <a:endParaRPr lang="en-US" dirty="0"/>
          </a:p>
        </p:txBody>
      </p:sp>
      <p:sp>
        <p:nvSpPr>
          <p:cNvPr id="3" name="Content Placeholder 2"/>
          <p:cNvSpPr>
            <a:spLocks noGrp="1"/>
          </p:cNvSpPr>
          <p:nvPr>
            <p:ph idx="1"/>
          </p:nvPr>
        </p:nvSpPr>
        <p:spPr>
          <a:xfrm>
            <a:off x="156874" y="1045242"/>
            <a:ext cx="8229600" cy="821531"/>
          </a:xfrm>
        </p:spPr>
        <p:txBody>
          <a:bodyPr>
            <a:normAutofit/>
          </a:bodyPr>
          <a:lstStyle/>
          <a:p>
            <a:r>
              <a:rPr lang="en-US" dirty="0" smtClean="0"/>
              <a:t>Store redundant copy (copies?)</a:t>
            </a:r>
          </a:p>
          <a:p>
            <a:pPr lvl="1"/>
            <a:r>
              <a:rPr lang="en-US" dirty="0" smtClean="0"/>
              <a:t>See “In Cache Replacement” [Zhang+ DSN’03]</a:t>
            </a:r>
          </a:p>
        </p:txBody>
      </p:sp>
      <p:sp>
        <p:nvSpPr>
          <p:cNvPr id="4" name="Rectangle 3"/>
          <p:cNvSpPr/>
          <p:nvPr/>
        </p:nvSpPr>
        <p:spPr>
          <a:xfrm>
            <a:off x="1109546" y="2155898"/>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 name="Rectangle 4"/>
          <p:cNvSpPr/>
          <p:nvPr/>
        </p:nvSpPr>
        <p:spPr>
          <a:xfrm>
            <a:off x="1976155" y="2155897"/>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Rectangle 5"/>
          <p:cNvSpPr/>
          <p:nvPr/>
        </p:nvSpPr>
        <p:spPr>
          <a:xfrm>
            <a:off x="2842764" y="2155898"/>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 name="Rectangle 6"/>
          <p:cNvSpPr/>
          <p:nvPr/>
        </p:nvSpPr>
        <p:spPr>
          <a:xfrm>
            <a:off x="3709373" y="2155898"/>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 name="Rectangle 7"/>
          <p:cNvSpPr/>
          <p:nvPr/>
        </p:nvSpPr>
        <p:spPr>
          <a:xfrm>
            <a:off x="4575982" y="2155896"/>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5442591" y="2155898"/>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solidFill>
            </a:endParaRPr>
          </a:p>
        </p:txBody>
      </p:sp>
      <p:sp>
        <p:nvSpPr>
          <p:cNvPr id="10" name="Rectangle 9"/>
          <p:cNvSpPr/>
          <p:nvPr/>
        </p:nvSpPr>
        <p:spPr>
          <a:xfrm>
            <a:off x="6309200" y="2155895"/>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solidFill>
            </a:endParaRPr>
          </a:p>
        </p:txBody>
      </p:sp>
      <p:sp>
        <p:nvSpPr>
          <p:cNvPr id="11" name="Rectangle 10"/>
          <p:cNvSpPr/>
          <p:nvPr/>
        </p:nvSpPr>
        <p:spPr>
          <a:xfrm>
            <a:off x="7175811" y="2155898"/>
            <a:ext cx="691376" cy="1092819"/>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bg1"/>
              </a:solidFill>
            </a:endParaRPr>
          </a:p>
        </p:txBody>
      </p:sp>
      <p:sp>
        <p:nvSpPr>
          <p:cNvPr id="12" name="Rectangle 11"/>
          <p:cNvSpPr/>
          <p:nvPr/>
        </p:nvSpPr>
        <p:spPr>
          <a:xfrm>
            <a:off x="1176453" y="2259973"/>
            <a:ext cx="278781" cy="25276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a:t>
            </a:r>
            <a:endParaRPr lang="en-US" dirty="0" smtClean="0">
              <a:solidFill>
                <a:schemeClr val="bg1"/>
              </a:solidFill>
            </a:endParaRPr>
          </a:p>
        </p:txBody>
      </p:sp>
      <p:sp>
        <p:nvSpPr>
          <p:cNvPr id="13" name="TextBox 12"/>
          <p:cNvSpPr txBox="1"/>
          <p:nvPr/>
        </p:nvSpPr>
        <p:spPr>
          <a:xfrm>
            <a:off x="1124053" y="1866773"/>
            <a:ext cx="662361" cy="276999"/>
          </a:xfrm>
          <a:prstGeom prst="rect">
            <a:avLst/>
          </a:prstGeom>
          <a:noFill/>
        </p:spPr>
        <p:txBody>
          <a:bodyPr wrap="none" rtlCol="0">
            <a:spAutoFit/>
          </a:bodyPr>
          <a:lstStyle/>
          <a:p>
            <a:pPr algn="ctr">
              <a:spcBef>
                <a:spcPts val="300"/>
              </a:spcBef>
              <a:buClr>
                <a:schemeClr val="bg2"/>
              </a:buClr>
            </a:pPr>
            <a:r>
              <a:rPr lang="en-US" sz="1200" dirty="0" smtClean="0"/>
              <a:t>Bank 0</a:t>
            </a:r>
            <a:endParaRPr lang="en-US" sz="1200" dirty="0" smtClean="0"/>
          </a:p>
        </p:txBody>
      </p:sp>
      <p:sp>
        <p:nvSpPr>
          <p:cNvPr id="14" name="TextBox 13"/>
          <p:cNvSpPr txBox="1"/>
          <p:nvPr/>
        </p:nvSpPr>
        <p:spPr>
          <a:xfrm>
            <a:off x="1990661" y="1866773"/>
            <a:ext cx="662362" cy="276999"/>
          </a:xfrm>
          <a:prstGeom prst="rect">
            <a:avLst/>
          </a:prstGeom>
          <a:noFill/>
        </p:spPr>
        <p:txBody>
          <a:bodyPr wrap="none" rtlCol="0">
            <a:spAutoFit/>
          </a:bodyPr>
          <a:lstStyle/>
          <a:p>
            <a:pPr algn="ctr">
              <a:spcBef>
                <a:spcPts val="300"/>
              </a:spcBef>
              <a:buClr>
                <a:schemeClr val="bg2"/>
              </a:buClr>
            </a:pPr>
            <a:r>
              <a:rPr lang="en-US" sz="1200" dirty="0" smtClean="0"/>
              <a:t>Bank 1</a:t>
            </a:r>
            <a:endParaRPr lang="en-US" sz="1200" dirty="0" smtClean="0"/>
          </a:p>
        </p:txBody>
      </p:sp>
      <p:sp>
        <p:nvSpPr>
          <p:cNvPr id="15" name="TextBox 14"/>
          <p:cNvSpPr txBox="1"/>
          <p:nvPr/>
        </p:nvSpPr>
        <p:spPr>
          <a:xfrm>
            <a:off x="2857270" y="1866773"/>
            <a:ext cx="662362" cy="276999"/>
          </a:xfrm>
          <a:prstGeom prst="rect">
            <a:avLst/>
          </a:prstGeom>
          <a:noFill/>
        </p:spPr>
        <p:txBody>
          <a:bodyPr wrap="none" rtlCol="0">
            <a:spAutoFit/>
          </a:bodyPr>
          <a:lstStyle/>
          <a:p>
            <a:pPr algn="ctr">
              <a:spcBef>
                <a:spcPts val="300"/>
              </a:spcBef>
              <a:buClr>
                <a:schemeClr val="bg2"/>
              </a:buClr>
            </a:pPr>
            <a:r>
              <a:rPr lang="en-US" sz="1200" dirty="0" smtClean="0"/>
              <a:t>Bank 2</a:t>
            </a:r>
            <a:endParaRPr lang="en-US" sz="1200" dirty="0" smtClean="0"/>
          </a:p>
        </p:txBody>
      </p:sp>
      <p:sp>
        <p:nvSpPr>
          <p:cNvPr id="16" name="TextBox 15"/>
          <p:cNvSpPr txBox="1"/>
          <p:nvPr/>
        </p:nvSpPr>
        <p:spPr>
          <a:xfrm>
            <a:off x="3723879" y="1866773"/>
            <a:ext cx="662362" cy="276999"/>
          </a:xfrm>
          <a:prstGeom prst="rect">
            <a:avLst/>
          </a:prstGeom>
          <a:noFill/>
        </p:spPr>
        <p:txBody>
          <a:bodyPr wrap="none" rtlCol="0">
            <a:spAutoFit/>
          </a:bodyPr>
          <a:lstStyle/>
          <a:p>
            <a:pPr algn="ctr">
              <a:spcBef>
                <a:spcPts val="300"/>
              </a:spcBef>
              <a:buClr>
                <a:schemeClr val="bg2"/>
              </a:buClr>
            </a:pPr>
            <a:r>
              <a:rPr lang="en-US" sz="1200" dirty="0" smtClean="0"/>
              <a:t>Bank 3</a:t>
            </a:r>
            <a:endParaRPr lang="en-US" sz="1200" dirty="0" smtClean="0"/>
          </a:p>
        </p:txBody>
      </p:sp>
      <p:sp>
        <p:nvSpPr>
          <p:cNvPr id="17" name="TextBox 16"/>
          <p:cNvSpPr txBox="1"/>
          <p:nvPr/>
        </p:nvSpPr>
        <p:spPr>
          <a:xfrm>
            <a:off x="4590489" y="1866773"/>
            <a:ext cx="662361" cy="276999"/>
          </a:xfrm>
          <a:prstGeom prst="rect">
            <a:avLst/>
          </a:prstGeom>
          <a:noFill/>
        </p:spPr>
        <p:txBody>
          <a:bodyPr wrap="none" rtlCol="0">
            <a:spAutoFit/>
          </a:bodyPr>
          <a:lstStyle/>
          <a:p>
            <a:pPr algn="ctr">
              <a:spcBef>
                <a:spcPts val="300"/>
              </a:spcBef>
              <a:buClr>
                <a:schemeClr val="bg2"/>
              </a:buClr>
            </a:pPr>
            <a:r>
              <a:rPr lang="en-US" sz="1200" dirty="0" smtClean="0"/>
              <a:t>Bank 4</a:t>
            </a:r>
            <a:endParaRPr lang="en-US" sz="1200" dirty="0" smtClean="0"/>
          </a:p>
        </p:txBody>
      </p:sp>
      <p:sp>
        <p:nvSpPr>
          <p:cNvPr id="18" name="TextBox 17"/>
          <p:cNvSpPr txBox="1"/>
          <p:nvPr/>
        </p:nvSpPr>
        <p:spPr>
          <a:xfrm>
            <a:off x="5457098" y="1866773"/>
            <a:ext cx="662361" cy="276999"/>
          </a:xfrm>
          <a:prstGeom prst="rect">
            <a:avLst/>
          </a:prstGeom>
          <a:noFill/>
        </p:spPr>
        <p:txBody>
          <a:bodyPr wrap="none" rtlCol="0">
            <a:spAutoFit/>
          </a:bodyPr>
          <a:lstStyle/>
          <a:p>
            <a:pPr algn="ctr">
              <a:spcBef>
                <a:spcPts val="300"/>
              </a:spcBef>
              <a:buClr>
                <a:schemeClr val="bg2"/>
              </a:buClr>
            </a:pPr>
            <a:r>
              <a:rPr lang="en-US" sz="1200" dirty="0" smtClean="0"/>
              <a:t>Bank 5</a:t>
            </a:r>
            <a:endParaRPr lang="en-US" sz="1200" dirty="0" smtClean="0"/>
          </a:p>
        </p:txBody>
      </p:sp>
      <p:sp>
        <p:nvSpPr>
          <p:cNvPr id="19" name="TextBox 18"/>
          <p:cNvSpPr txBox="1"/>
          <p:nvPr/>
        </p:nvSpPr>
        <p:spPr>
          <a:xfrm>
            <a:off x="6323707" y="1866773"/>
            <a:ext cx="662361" cy="276999"/>
          </a:xfrm>
          <a:prstGeom prst="rect">
            <a:avLst/>
          </a:prstGeom>
          <a:noFill/>
        </p:spPr>
        <p:txBody>
          <a:bodyPr wrap="none" rtlCol="0">
            <a:spAutoFit/>
          </a:bodyPr>
          <a:lstStyle/>
          <a:p>
            <a:pPr algn="ctr">
              <a:spcBef>
                <a:spcPts val="300"/>
              </a:spcBef>
              <a:buClr>
                <a:schemeClr val="bg2"/>
              </a:buClr>
            </a:pPr>
            <a:r>
              <a:rPr lang="en-US" sz="1200" dirty="0" smtClean="0"/>
              <a:t>Bank 6</a:t>
            </a:r>
            <a:endParaRPr lang="en-US" sz="1200" dirty="0" smtClean="0"/>
          </a:p>
        </p:txBody>
      </p:sp>
      <p:sp>
        <p:nvSpPr>
          <p:cNvPr id="20" name="TextBox 19"/>
          <p:cNvSpPr txBox="1"/>
          <p:nvPr/>
        </p:nvSpPr>
        <p:spPr>
          <a:xfrm>
            <a:off x="7190318" y="1866773"/>
            <a:ext cx="662361" cy="276999"/>
          </a:xfrm>
          <a:prstGeom prst="rect">
            <a:avLst/>
          </a:prstGeom>
          <a:noFill/>
        </p:spPr>
        <p:txBody>
          <a:bodyPr wrap="none" rtlCol="0">
            <a:spAutoFit/>
          </a:bodyPr>
          <a:lstStyle/>
          <a:p>
            <a:pPr algn="ctr">
              <a:spcBef>
                <a:spcPts val="300"/>
              </a:spcBef>
              <a:buClr>
                <a:schemeClr val="bg2"/>
              </a:buClr>
            </a:pPr>
            <a:r>
              <a:rPr lang="en-US" sz="1200" dirty="0" smtClean="0"/>
              <a:t>Bank 7</a:t>
            </a:r>
            <a:endParaRPr lang="en-US" sz="1200" dirty="0" smtClean="0"/>
          </a:p>
        </p:txBody>
      </p:sp>
      <p:sp>
        <p:nvSpPr>
          <p:cNvPr id="21" name="Rectangle 20"/>
          <p:cNvSpPr/>
          <p:nvPr/>
        </p:nvSpPr>
        <p:spPr>
          <a:xfrm>
            <a:off x="4055060" y="2665137"/>
            <a:ext cx="278781" cy="25276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smtClean="0">
              <a:solidFill>
                <a:schemeClr val="bg1"/>
              </a:solidFill>
            </a:endParaRPr>
          </a:p>
        </p:txBody>
      </p:sp>
      <p:sp>
        <p:nvSpPr>
          <p:cNvPr id="22" name="Rectangle 21"/>
          <p:cNvSpPr/>
          <p:nvPr/>
        </p:nvSpPr>
        <p:spPr>
          <a:xfrm>
            <a:off x="6515496" y="2386356"/>
            <a:ext cx="278781" cy="252761"/>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t>
            </a:r>
            <a:endParaRPr lang="en-US" dirty="0" smtClean="0">
              <a:solidFill>
                <a:schemeClr val="bg1"/>
              </a:solidFill>
            </a:endParaRPr>
          </a:p>
        </p:txBody>
      </p:sp>
      <p:sp>
        <p:nvSpPr>
          <p:cNvPr id="24" name="Content Placeholder 2"/>
          <p:cNvSpPr txBox="1">
            <a:spLocks/>
          </p:cNvSpPr>
          <p:nvPr/>
        </p:nvSpPr>
        <p:spPr>
          <a:xfrm>
            <a:off x="152135" y="3902235"/>
            <a:ext cx="8229600" cy="2669550"/>
          </a:xfrm>
          <a:prstGeom prst="rect">
            <a:avLst/>
          </a:prstGeom>
        </p:spPr>
        <p:txBody>
          <a:bodyPr vert="horz" lIns="91440" tIns="45720" rIns="91440" bIns="45720" rtlCol="0">
            <a:normAutofit/>
          </a:bodyPr>
          <a:lstStyle>
            <a:lvl1pPr marL="168275" indent="-168275" algn="l" defTabSz="914400" rtl="0" eaLnBrk="1" latinLnBrk="0" hangingPunct="1">
              <a:spcBef>
                <a:spcPts val="800"/>
              </a:spcBef>
              <a:spcAft>
                <a:spcPts val="0"/>
              </a:spcAft>
              <a:buClr>
                <a:schemeClr val="bg2"/>
              </a:buClr>
              <a:buFont typeface="Wingdings 3" pitchFamily="18" charset="2"/>
              <a:buChar char="}"/>
              <a:defRPr sz="18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2"/>
              </a:buClr>
              <a:buFont typeface="Arial" pitchFamily="34" charset="0"/>
              <a:buChar char="•"/>
              <a:defRPr sz="1400" kern="1200" baseline="0">
                <a:solidFill>
                  <a:schemeClr val="tx1"/>
                </a:solidFill>
                <a:latin typeface="+mn-lt"/>
                <a:ea typeface="+mn-ea"/>
                <a:cs typeface="+mn-cs"/>
              </a:defRPr>
            </a:lvl3pPr>
            <a:lvl4pPr marL="1371600" indent="-18288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Simple: original in bank x, place copy in bank x+4 (mod 8)</a:t>
            </a:r>
          </a:p>
          <a:p>
            <a:r>
              <a:rPr lang="en-US" dirty="0" smtClean="0"/>
              <a:t>ECC/CRC detects corruption</a:t>
            </a:r>
          </a:p>
          <a:p>
            <a:r>
              <a:rPr lang="en-US" dirty="0" smtClean="0"/>
              <a:t>Read value from duplicated copy</a:t>
            </a:r>
          </a:p>
          <a:p>
            <a:pPr lvl="1"/>
            <a:r>
              <a:rPr lang="en-US" dirty="0" smtClean="0"/>
              <a:t>Repair original</a:t>
            </a:r>
          </a:p>
          <a:p>
            <a:endParaRPr lang="en-US" dirty="0"/>
          </a:p>
          <a:p>
            <a:r>
              <a:rPr lang="en-US" dirty="0" smtClean="0"/>
              <a:t>Works, but very expensive (half of your cache capacity is gone)</a:t>
            </a:r>
            <a:endParaRPr lang="en-US" dirty="0" smtClean="0"/>
          </a:p>
        </p:txBody>
      </p:sp>
      <p:grpSp>
        <p:nvGrpSpPr>
          <p:cNvPr id="29" name="Group 28"/>
          <p:cNvGrpSpPr/>
          <p:nvPr/>
        </p:nvGrpSpPr>
        <p:grpSpPr>
          <a:xfrm>
            <a:off x="2087133" y="2259974"/>
            <a:ext cx="5713147" cy="914402"/>
            <a:chOff x="2087133" y="2036954"/>
            <a:chExt cx="5713147" cy="914402"/>
          </a:xfrm>
        </p:grpSpPr>
        <p:sp>
          <p:nvSpPr>
            <p:cNvPr id="23" name="Rectangle 22"/>
            <p:cNvSpPr/>
            <p:nvPr/>
          </p:nvSpPr>
          <p:spPr>
            <a:xfrm>
              <a:off x="2087133" y="2698595"/>
              <a:ext cx="278781" cy="252761"/>
            </a:xfrm>
            <a:prstGeom prst="rect">
              <a:avLst/>
            </a:prstGeom>
            <a:solidFill>
              <a:schemeClr val="accent3"/>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US" dirty="0" smtClean="0">
                <a:solidFill>
                  <a:schemeClr val="bg1"/>
                </a:solidFill>
              </a:endParaRPr>
            </a:p>
          </p:txBody>
        </p:sp>
        <p:sp>
          <p:nvSpPr>
            <p:cNvPr id="25" name="Rectangle 24"/>
            <p:cNvSpPr/>
            <p:nvPr/>
          </p:nvSpPr>
          <p:spPr>
            <a:xfrm>
              <a:off x="4642889" y="2036954"/>
              <a:ext cx="278781" cy="252761"/>
            </a:xfrm>
            <a:prstGeom prst="rect">
              <a:avLst/>
            </a:prstGeom>
            <a:solidFill>
              <a:schemeClr val="bg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a:t>
              </a:r>
              <a:endParaRPr lang="en-US" dirty="0" smtClean="0">
                <a:solidFill>
                  <a:schemeClr val="bg1"/>
                </a:solidFill>
              </a:endParaRPr>
            </a:p>
          </p:txBody>
        </p:sp>
        <p:sp>
          <p:nvSpPr>
            <p:cNvPr id="26" name="Rectangle 25"/>
            <p:cNvSpPr/>
            <p:nvPr/>
          </p:nvSpPr>
          <p:spPr>
            <a:xfrm>
              <a:off x="7521499" y="2442116"/>
              <a:ext cx="278781" cy="252761"/>
            </a:xfrm>
            <a:prstGeom prst="rect">
              <a:avLst/>
            </a:prstGeom>
            <a:solidFill>
              <a:schemeClr val="accent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a:t>
              </a:r>
              <a:endParaRPr lang="en-US" dirty="0" smtClean="0">
                <a:solidFill>
                  <a:schemeClr val="bg1"/>
                </a:solidFill>
              </a:endParaRPr>
            </a:p>
          </p:txBody>
        </p:sp>
        <p:sp>
          <p:nvSpPr>
            <p:cNvPr id="27" name="Rectangle 26"/>
            <p:cNvSpPr/>
            <p:nvPr/>
          </p:nvSpPr>
          <p:spPr>
            <a:xfrm>
              <a:off x="3049060" y="2163336"/>
              <a:ext cx="278781" cy="252761"/>
            </a:xfrm>
            <a:prstGeom prst="rect">
              <a:avLst/>
            </a:prstGeom>
            <a:solidFill>
              <a:schemeClr val="accent2"/>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a:t>
              </a:r>
              <a:endParaRPr lang="en-US" dirty="0" smtClean="0">
                <a:solidFill>
                  <a:schemeClr val="bg1"/>
                </a:solidFill>
              </a:endParaRPr>
            </a:p>
          </p:txBody>
        </p:sp>
      </p:grpSp>
      <p:sp>
        <p:nvSpPr>
          <p:cNvPr id="28" name="Rectangle 27"/>
          <p:cNvSpPr/>
          <p:nvPr/>
        </p:nvSpPr>
        <p:spPr>
          <a:xfrm>
            <a:off x="5561632" y="2921615"/>
            <a:ext cx="278781" cy="25276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a:t>
            </a:r>
            <a:endParaRPr lang="en-US" dirty="0" smtClean="0">
              <a:solidFill>
                <a:schemeClr val="bg1"/>
              </a:solidFill>
            </a:endParaRPr>
          </a:p>
        </p:txBody>
      </p:sp>
      <p:sp>
        <p:nvSpPr>
          <p:cNvPr id="30" name="Rectangle 29"/>
          <p:cNvSpPr/>
          <p:nvPr/>
        </p:nvSpPr>
        <p:spPr>
          <a:xfrm>
            <a:off x="1176453" y="2259973"/>
            <a:ext cx="278781" cy="25276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sym typeface="Wingdings" pitchFamily="2" charset="2"/>
              </a:rPr>
              <a:t></a:t>
            </a:r>
            <a:endParaRPr lang="en-US" dirty="0" smtClean="0">
              <a:solidFill>
                <a:schemeClr val="bg1"/>
              </a:solidFill>
            </a:endParaRPr>
          </a:p>
        </p:txBody>
      </p:sp>
      <p:sp>
        <p:nvSpPr>
          <p:cNvPr id="31" name="Lightning Bolt 30"/>
          <p:cNvSpPr/>
          <p:nvPr/>
        </p:nvSpPr>
        <p:spPr>
          <a:xfrm>
            <a:off x="1098395" y="2169794"/>
            <a:ext cx="237892" cy="242582"/>
          </a:xfrm>
          <a:prstGeom prst="lightningBolt">
            <a:avLst/>
          </a:prstGeom>
          <a:solidFill>
            <a:schemeClr val="accent5"/>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34" name="Group 33"/>
          <p:cNvGrpSpPr/>
          <p:nvPr/>
        </p:nvGrpSpPr>
        <p:grpSpPr>
          <a:xfrm>
            <a:off x="885729" y="2623507"/>
            <a:ext cx="843501" cy="1229611"/>
            <a:chOff x="885729" y="2416097"/>
            <a:chExt cx="843501" cy="1229611"/>
          </a:xfrm>
        </p:grpSpPr>
        <p:sp>
          <p:nvSpPr>
            <p:cNvPr id="32" name="Down Arrow 31"/>
            <p:cNvSpPr/>
            <p:nvPr/>
          </p:nvSpPr>
          <p:spPr>
            <a:xfrm>
              <a:off x="1217341" y="2416097"/>
              <a:ext cx="180279" cy="899532"/>
            </a:xfrm>
            <a:prstGeom prst="down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TextBox 32"/>
            <p:cNvSpPr txBox="1"/>
            <p:nvPr/>
          </p:nvSpPr>
          <p:spPr>
            <a:xfrm>
              <a:off x="885729" y="3337931"/>
              <a:ext cx="843501" cy="307777"/>
            </a:xfrm>
            <a:prstGeom prst="rect">
              <a:avLst/>
            </a:prstGeom>
            <a:noFill/>
          </p:spPr>
          <p:txBody>
            <a:bodyPr wrap="none" rtlCol="0">
              <a:spAutoFit/>
            </a:bodyPr>
            <a:lstStyle/>
            <a:p>
              <a:pPr algn="ctr">
                <a:spcBef>
                  <a:spcPts val="300"/>
                </a:spcBef>
                <a:buClr>
                  <a:schemeClr val="bg2"/>
                </a:buClr>
              </a:pPr>
              <a:r>
                <a:rPr lang="en-US" sz="1400" dirty="0" smtClean="0"/>
                <a:t>ECC fail</a:t>
              </a:r>
              <a:endParaRPr lang="en-US" sz="1400" dirty="0" smtClean="0"/>
            </a:p>
          </p:txBody>
        </p:sp>
      </p:grpSp>
      <p:grpSp>
        <p:nvGrpSpPr>
          <p:cNvPr id="35" name="Group 34"/>
          <p:cNvGrpSpPr/>
          <p:nvPr/>
        </p:nvGrpSpPr>
        <p:grpSpPr>
          <a:xfrm>
            <a:off x="4396596" y="2623507"/>
            <a:ext cx="771366" cy="1229611"/>
            <a:chOff x="921797" y="2416097"/>
            <a:chExt cx="771366" cy="1229611"/>
          </a:xfrm>
        </p:grpSpPr>
        <p:sp>
          <p:nvSpPr>
            <p:cNvPr id="36" name="Down Arrow 35"/>
            <p:cNvSpPr/>
            <p:nvPr/>
          </p:nvSpPr>
          <p:spPr>
            <a:xfrm>
              <a:off x="1217341" y="2416097"/>
              <a:ext cx="180279" cy="899532"/>
            </a:xfrm>
            <a:prstGeom prst="down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7" name="TextBox 36"/>
            <p:cNvSpPr txBox="1"/>
            <p:nvPr/>
          </p:nvSpPr>
          <p:spPr>
            <a:xfrm>
              <a:off x="921797" y="3337931"/>
              <a:ext cx="771366" cy="307777"/>
            </a:xfrm>
            <a:prstGeom prst="rect">
              <a:avLst/>
            </a:prstGeom>
            <a:noFill/>
          </p:spPr>
          <p:txBody>
            <a:bodyPr wrap="none" rtlCol="0">
              <a:spAutoFit/>
            </a:bodyPr>
            <a:lstStyle/>
            <a:p>
              <a:pPr algn="ctr">
                <a:spcBef>
                  <a:spcPts val="300"/>
                </a:spcBef>
                <a:buClr>
                  <a:schemeClr val="bg2"/>
                </a:buClr>
              </a:pPr>
              <a:r>
                <a:rPr lang="en-US" sz="1400" dirty="0" smtClean="0"/>
                <a:t>Correct</a:t>
              </a:r>
              <a:endParaRPr lang="en-US" sz="1400" dirty="0" smtClean="0"/>
            </a:p>
          </p:txBody>
        </p:sp>
      </p:grpSp>
    </p:spTree>
    <p:extLst>
      <p:ext uri="{BB962C8B-B14F-4D97-AF65-F5344CB8AC3E}">
        <p14:creationId xmlns:p14="http://schemas.microsoft.com/office/powerpoint/2010/main" val="177683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 presetClass="entr" presetSubtype="0" fill="hold" nodeType="withEffect">
                                  <p:stCondLst>
                                    <p:cond delay="0"/>
                                  </p:stCondLst>
                                  <p:childTnLst>
                                    <p:set>
                                      <p:cBhvr>
                                        <p:cTn id="9"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childTnLst>
                                </p:cTn>
                              </p:par>
                              <p:par>
                                <p:cTn id="18" presetID="1" presetClass="exit" presetSubtype="0" fill="hold" grpId="1" nodeType="withEffect">
                                  <p:stCondLst>
                                    <p:cond delay="0"/>
                                  </p:stCondLst>
                                  <p:childTnLst>
                                    <p:set>
                                      <p:cBhvr>
                                        <p:cTn id="19" dur="1" fill="hold">
                                          <p:stCondLst>
                                            <p:cond delay="0"/>
                                          </p:stCondLst>
                                        </p:cTn>
                                        <p:tgtEl>
                                          <p:spTgt spid="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4">
                                            <p:txEl>
                                              <p:pRg st="3" end="3"/>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Duplicate-on-Write</a:t>
            </a:r>
            <a:endParaRPr lang="en-US" dirty="0"/>
          </a:p>
        </p:txBody>
      </p:sp>
      <p:sp>
        <p:nvSpPr>
          <p:cNvPr id="3" name="Content Placeholder 2"/>
          <p:cNvSpPr>
            <a:spLocks noGrp="1"/>
          </p:cNvSpPr>
          <p:nvPr>
            <p:ph idx="1"/>
          </p:nvPr>
        </p:nvSpPr>
        <p:spPr>
          <a:xfrm>
            <a:off x="156874" y="1097277"/>
            <a:ext cx="8229600" cy="5340693"/>
          </a:xfrm>
        </p:spPr>
        <p:txBody>
          <a:bodyPr>
            <a:normAutofit lnSpcReduction="10000"/>
          </a:bodyPr>
          <a:lstStyle/>
          <a:p>
            <a:r>
              <a:rPr lang="en-US" dirty="0" smtClean="0"/>
              <a:t>RAID-1 for disk: no backing store</a:t>
            </a:r>
          </a:p>
          <a:p>
            <a:r>
              <a:rPr lang="en-US" dirty="0" smtClean="0"/>
              <a:t>DRAM cache: off-chip (main) memory still has a copy</a:t>
            </a:r>
          </a:p>
          <a:p>
            <a:pPr lvl="1"/>
            <a:r>
              <a:rPr lang="en-US" dirty="0" smtClean="0"/>
              <a:t>If corrupt, just re-read from main memory</a:t>
            </a:r>
          </a:p>
          <a:p>
            <a:pPr lvl="1"/>
            <a:r>
              <a:rPr lang="en-US" dirty="0" smtClean="0"/>
              <a:t>Similar to parity-protection of I$</a:t>
            </a:r>
          </a:p>
          <a:p>
            <a:pPr lvl="2"/>
            <a:r>
              <a:rPr lang="en-US" dirty="0" smtClean="0"/>
              <a:t>Instructions never modified</a:t>
            </a:r>
          </a:p>
          <a:p>
            <a:endParaRPr lang="en-US" dirty="0"/>
          </a:p>
          <a:p>
            <a:r>
              <a:rPr lang="en-US" dirty="0" smtClean="0"/>
              <a:t>But DRAM$ can have modified data</a:t>
            </a:r>
          </a:p>
          <a:p>
            <a:endParaRPr lang="en-US" dirty="0"/>
          </a:p>
          <a:p>
            <a:r>
              <a:rPr lang="en-US" dirty="0" smtClean="0"/>
              <a:t>Only duplicate data on writes</a:t>
            </a:r>
          </a:p>
          <a:p>
            <a:pPr lvl="1"/>
            <a:r>
              <a:rPr lang="en-US" dirty="0" smtClean="0"/>
              <a:t>Capacity impact function of number</a:t>
            </a:r>
            <a:br>
              <a:rPr lang="en-US" dirty="0" smtClean="0"/>
            </a:br>
            <a:r>
              <a:rPr lang="en-US" dirty="0" smtClean="0"/>
              <a:t>of dirty </a:t>
            </a:r>
            <a:r>
              <a:rPr lang="en-US" dirty="0" err="1" smtClean="0"/>
              <a:t>cachelines</a:t>
            </a:r>
            <a:endParaRPr lang="en-US" dirty="0" smtClean="0"/>
          </a:p>
          <a:p>
            <a:pPr lvl="1"/>
            <a:r>
              <a:rPr lang="en-US" dirty="0" smtClean="0"/>
              <a:t>In the </a:t>
            </a:r>
            <a:r>
              <a:rPr lang="en-US" i="1" dirty="0" smtClean="0"/>
              <a:t>worst</a:t>
            </a:r>
            <a:r>
              <a:rPr lang="en-US" dirty="0" smtClean="0"/>
              <a:t> case (entire cache is</a:t>
            </a:r>
            <a:br>
              <a:rPr lang="en-US" dirty="0" smtClean="0"/>
            </a:br>
            <a:r>
              <a:rPr lang="en-US" dirty="0" smtClean="0"/>
              <a:t>dirty), still could lose 50% of capacity</a:t>
            </a:r>
          </a:p>
          <a:p>
            <a:pPr lvl="2"/>
            <a:r>
              <a:rPr lang="en-US" dirty="0" smtClean="0"/>
              <a:t>Doesn’t happen in practice</a:t>
            </a:r>
          </a:p>
          <a:p>
            <a:endParaRPr lang="en-US" dirty="0"/>
          </a:p>
          <a:p>
            <a:r>
              <a:rPr lang="en-US" dirty="0" smtClean="0"/>
              <a:t>Examples show duplication across banks for simplicity, but by duplicating across channels we get “channel-kill” protection</a:t>
            </a:r>
          </a:p>
          <a:p>
            <a:pPr lvl="1"/>
            <a:r>
              <a:rPr lang="en-US" dirty="0" smtClean="0"/>
              <a:t>If there are multiple DRAM stacks, then even “stack-kill” is plausible</a:t>
            </a:r>
            <a:endParaRPr lang="en-US" dirty="0"/>
          </a:p>
        </p:txBody>
      </p:sp>
      <p:sp>
        <p:nvSpPr>
          <p:cNvPr id="4" name="Rectangle 3"/>
          <p:cNvSpPr/>
          <p:nvPr/>
        </p:nvSpPr>
        <p:spPr>
          <a:xfrm>
            <a:off x="4712489" y="3144964"/>
            <a:ext cx="1070517" cy="1048215"/>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5" name="Group 4"/>
          <p:cNvGrpSpPr/>
          <p:nvPr/>
        </p:nvGrpSpPr>
        <p:grpSpPr>
          <a:xfrm>
            <a:off x="5634326" y="2258666"/>
            <a:ext cx="3082851" cy="603898"/>
            <a:chOff x="743415" y="2028825"/>
            <a:chExt cx="3817609" cy="747829"/>
          </a:xfrm>
        </p:grpSpPr>
        <p:sp>
          <p:nvSpPr>
            <p:cNvPr id="6" name="Rectangle 5"/>
            <p:cNvSpPr/>
            <p:nvPr/>
          </p:nvSpPr>
          <p:spPr>
            <a:xfrm>
              <a:off x="828674" y="2028825"/>
              <a:ext cx="3661549" cy="695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 name="Rectangle 6"/>
            <p:cNvSpPr/>
            <p:nvPr/>
          </p:nvSpPr>
          <p:spPr>
            <a:xfrm>
              <a:off x="895351"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 name="Rectangle 7"/>
            <p:cNvSpPr/>
            <p:nvPr/>
          </p:nvSpPr>
          <p:spPr>
            <a:xfrm>
              <a:off x="1291684"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1688017"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Rectangle 9"/>
            <p:cNvSpPr/>
            <p:nvPr/>
          </p:nvSpPr>
          <p:spPr>
            <a:xfrm>
              <a:off x="2084350"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2480683"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Rectangle 11"/>
            <p:cNvSpPr/>
            <p:nvPr/>
          </p:nvSpPr>
          <p:spPr>
            <a:xfrm>
              <a:off x="2877016"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 name="Rectangle 12"/>
            <p:cNvSpPr/>
            <p:nvPr/>
          </p:nvSpPr>
          <p:spPr>
            <a:xfrm>
              <a:off x="3273349"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Rectangle 13"/>
            <p:cNvSpPr/>
            <p:nvPr/>
          </p:nvSpPr>
          <p:spPr>
            <a:xfrm>
              <a:off x="3669682"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 name="Rectangle 14"/>
            <p:cNvSpPr/>
            <p:nvPr/>
          </p:nvSpPr>
          <p:spPr>
            <a:xfrm>
              <a:off x="4066015"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 name="Rounded Rectangle 15"/>
            <p:cNvSpPr/>
            <p:nvPr/>
          </p:nvSpPr>
          <p:spPr>
            <a:xfrm>
              <a:off x="743415"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Rounded Rectangle 16"/>
            <p:cNvSpPr/>
            <p:nvPr/>
          </p:nvSpPr>
          <p:spPr>
            <a:xfrm>
              <a:off x="4438360" y="2605668"/>
              <a:ext cx="122664"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8" name="Oval 17"/>
            <p:cNvSpPr/>
            <p:nvPr/>
          </p:nvSpPr>
          <p:spPr>
            <a:xfrm>
              <a:off x="3236526" y="2672749"/>
              <a:ext cx="45719" cy="854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19" name="Rectangle 18"/>
          <p:cNvSpPr/>
          <p:nvPr/>
        </p:nvSpPr>
        <p:spPr>
          <a:xfrm>
            <a:off x="4865153" y="3301076"/>
            <a:ext cx="278781" cy="25276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A</a:t>
            </a:r>
            <a:endParaRPr lang="en-US" dirty="0" smtClean="0">
              <a:solidFill>
                <a:schemeClr val="bg1"/>
              </a:solidFill>
            </a:endParaRPr>
          </a:p>
        </p:txBody>
      </p:sp>
      <p:sp>
        <p:nvSpPr>
          <p:cNvPr id="20" name="TextBox 19"/>
          <p:cNvSpPr txBox="1"/>
          <p:nvPr/>
        </p:nvSpPr>
        <p:spPr>
          <a:xfrm>
            <a:off x="4757093" y="2817865"/>
            <a:ext cx="992579" cy="369332"/>
          </a:xfrm>
          <a:prstGeom prst="rect">
            <a:avLst/>
          </a:prstGeom>
          <a:noFill/>
        </p:spPr>
        <p:txBody>
          <a:bodyPr wrap="none" rtlCol="0">
            <a:spAutoFit/>
          </a:bodyPr>
          <a:lstStyle/>
          <a:p>
            <a:pPr>
              <a:spcBef>
                <a:spcPts val="300"/>
              </a:spcBef>
              <a:buClr>
                <a:schemeClr val="bg2"/>
              </a:buClr>
            </a:pPr>
            <a:r>
              <a:rPr lang="en-US" dirty="0" smtClean="0"/>
              <a:t>DRAM$</a:t>
            </a:r>
            <a:endParaRPr lang="en-US" dirty="0" smtClean="0"/>
          </a:p>
        </p:txBody>
      </p:sp>
      <p:sp>
        <p:nvSpPr>
          <p:cNvPr id="21" name="Rectangle 20"/>
          <p:cNvSpPr/>
          <p:nvPr/>
        </p:nvSpPr>
        <p:spPr>
          <a:xfrm>
            <a:off x="4865152" y="3301069"/>
            <a:ext cx="278781" cy="25276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sym typeface="Wingdings" pitchFamily="2" charset="2"/>
              </a:rPr>
              <a:t></a:t>
            </a:r>
            <a:endParaRPr lang="en-US" dirty="0" smtClean="0">
              <a:solidFill>
                <a:schemeClr val="bg1"/>
              </a:solidFill>
            </a:endParaRPr>
          </a:p>
        </p:txBody>
      </p:sp>
      <p:sp>
        <p:nvSpPr>
          <p:cNvPr id="23" name="Rectangle 22"/>
          <p:cNvSpPr/>
          <p:nvPr/>
        </p:nvSpPr>
        <p:spPr>
          <a:xfrm>
            <a:off x="7035353" y="2895906"/>
            <a:ext cx="278781" cy="25276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sym typeface="Wingdings" pitchFamily="2" charset="2"/>
              </a:rPr>
              <a:t>A</a:t>
            </a:r>
            <a:endParaRPr lang="en-US" dirty="0" smtClean="0">
              <a:solidFill>
                <a:schemeClr val="bg1"/>
              </a:solidFill>
            </a:endParaRPr>
          </a:p>
        </p:txBody>
      </p:sp>
      <p:sp>
        <p:nvSpPr>
          <p:cNvPr id="24" name="Bent Arrow 23"/>
          <p:cNvSpPr/>
          <p:nvPr/>
        </p:nvSpPr>
        <p:spPr>
          <a:xfrm rot="10800000">
            <a:off x="6033923" y="3187195"/>
            <a:ext cx="1192268" cy="567369"/>
          </a:xfrm>
          <a:prstGeom prst="bentArrow">
            <a:avLst>
              <a:gd name="adj1" fmla="val 23101"/>
              <a:gd name="adj2" fmla="val 23574"/>
              <a:gd name="adj3" fmla="val 20238"/>
              <a:gd name="adj4" fmla="val 4375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7463991" y="2908678"/>
            <a:ext cx="278781" cy="25276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sym typeface="Wingdings" pitchFamily="2" charset="2"/>
              </a:rPr>
              <a:t>B</a:t>
            </a:r>
            <a:endParaRPr lang="en-US" dirty="0" smtClean="0">
              <a:solidFill>
                <a:schemeClr val="bg1"/>
              </a:solidFill>
            </a:endParaRPr>
          </a:p>
        </p:txBody>
      </p:sp>
      <p:sp>
        <p:nvSpPr>
          <p:cNvPr id="26" name="Rectangle 25"/>
          <p:cNvSpPr/>
          <p:nvPr/>
        </p:nvSpPr>
        <p:spPr>
          <a:xfrm>
            <a:off x="4610498" y="4101953"/>
            <a:ext cx="278781" cy="25276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sym typeface="Wingdings" pitchFamily="2" charset="2"/>
              </a:rPr>
              <a:t>B</a:t>
            </a:r>
            <a:endParaRPr lang="en-US" dirty="0" smtClean="0">
              <a:solidFill>
                <a:schemeClr val="bg1"/>
              </a:solidFill>
            </a:endParaRPr>
          </a:p>
        </p:txBody>
      </p:sp>
      <p:grpSp>
        <p:nvGrpSpPr>
          <p:cNvPr id="45" name="Group 44"/>
          <p:cNvGrpSpPr/>
          <p:nvPr/>
        </p:nvGrpSpPr>
        <p:grpSpPr>
          <a:xfrm>
            <a:off x="4489694" y="3908360"/>
            <a:ext cx="2633688" cy="639948"/>
            <a:chOff x="3595714" y="4707039"/>
            <a:chExt cx="2633688" cy="639948"/>
          </a:xfrm>
        </p:grpSpPr>
        <p:sp>
          <p:nvSpPr>
            <p:cNvPr id="41" name="Rectangle 40"/>
            <p:cNvSpPr/>
            <p:nvPr/>
          </p:nvSpPr>
          <p:spPr>
            <a:xfrm>
              <a:off x="3595714" y="4707039"/>
              <a:ext cx="520390" cy="63994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2" name="Rectangle 41"/>
            <p:cNvSpPr/>
            <p:nvPr/>
          </p:nvSpPr>
          <p:spPr>
            <a:xfrm>
              <a:off x="4300147" y="4707039"/>
              <a:ext cx="520390" cy="63994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3" name="Rectangle 42"/>
            <p:cNvSpPr/>
            <p:nvPr/>
          </p:nvSpPr>
          <p:spPr>
            <a:xfrm>
              <a:off x="5004580" y="4707039"/>
              <a:ext cx="520390" cy="63994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4" name="Rectangle 43"/>
            <p:cNvSpPr/>
            <p:nvPr/>
          </p:nvSpPr>
          <p:spPr>
            <a:xfrm>
              <a:off x="5709012" y="4707039"/>
              <a:ext cx="520390" cy="639948"/>
            </a:xfrm>
            <a:prstGeom prst="rect">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46" name="TextBox 45"/>
          <p:cNvSpPr txBox="1"/>
          <p:nvPr/>
        </p:nvSpPr>
        <p:spPr>
          <a:xfrm>
            <a:off x="7258427" y="3116410"/>
            <a:ext cx="710451" cy="369332"/>
          </a:xfrm>
          <a:prstGeom prst="rect">
            <a:avLst/>
          </a:prstGeom>
          <a:noFill/>
        </p:spPr>
        <p:txBody>
          <a:bodyPr wrap="none" rtlCol="0">
            <a:spAutoFit/>
          </a:bodyPr>
          <a:lstStyle/>
          <a:p>
            <a:pPr>
              <a:spcBef>
                <a:spcPts val="300"/>
              </a:spcBef>
              <a:buClr>
                <a:schemeClr val="bg2"/>
              </a:buClr>
            </a:pPr>
            <a:r>
              <a:rPr lang="en-US" i="1" smtClean="0"/>
              <a:t>Stale</a:t>
            </a:r>
            <a:endParaRPr lang="en-US" i="1" dirty="0" smtClean="0"/>
          </a:p>
        </p:txBody>
      </p:sp>
      <p:grpSp>
        <p:nvGrpSpPr>
          <p:cNvPr id="49" name="Group 48"/>
          <p:cNvGrpSpPr/>
          <p:nvPr/>
        </p:nvGrpSpPr>
        <p:grpSpPr>
          <a:xfrm>
            <a:off x="4390334" y="4643115"/>
            <a:ext cx="719108" cy="703871"/>
            <a:chOff x="3496354" y="5441794"/>
            <a:chExt cx="719108" cy="703871"/>
          </a:xfrm>
        </p:grpSpPr>
        <p:sp>
          <p:nvSpPr>
            <p:cNvPr id="47" name="Down Arrow 46"/>
            <p:cNvSpPr/>
            <p:nvPr/>
          </p:nvSpPr>
          <p:spPr>
            <a:xfrm rot="10800000">
              <a:off x="3745978" y="5441794"/>
              <a:ext cx="219862" cy="356839"/>
            </a:xfrm>
            <a:prstGeom prst="downArrow">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8" name="TextBox 47"/>
            <p:cNvSpPr txBox="1"/>
            <p:nvPr/>
          </p:nvSpPr>
          <p:spPr>
            <a:xfrm>
              <a:off x="3496354" y="5776333"/>
              <a:ext cx="719108" cy="369332"/>
            </a:xfrm>
            <a:prstGeom prst="rect">
              <a:avLst/>
            </a:prstGeom>
            <a:noFill/>
          </p:spPr>
          <p:txBody>
            <a:bodyPr wrap="none" rtlCol="0">
              <a:spAutoFit/>
            </a:bodyPr>
            <a:lstStyle/>
            <a:p>
              <a:pPr>
                <a:spcBef>
                  <a:spcPts val="300"/>
                </a:spcBef>
                <a:buClr>
                  <a:schemeClr val="bg2"/>
                </a:buClr>
              </a:pPr>
              <a:r>
                <a:rPr lang="en-US" dirty="0" smtClean="0"/>
                <a:t>Write</a:t>
              </a:r>
              <a:endParaRPr lang="en-US" dirty="0" smtClean="0"/>
            </a:p>
          </p:txBody>
        </p:sp>
      </p:grpSp>
      <p:grpSp>
        <p:nvGrpSpPr>
          <p:cNvPr id="52" name="Group 51"/>
          <p:cNvGrpSpPr/>
          <p:nvPr/>
        </p:nvGrpSpPr>
        <p:grpSpPr>
          <a:xfrm>
            <a:off x="5114656" y="4101953"/>
            <a:ext cx="1184286" cy="1139039"/>
            <a:chOff x="4220676" y="4900632"/>
            <a:chExt cx="1184286" cy="1139039"/>
          </a:xfrm>
        </p:grpSpPr>
        <p:sp>
          <p:nvSpPr>
            <p:cNvPr id="50" name="Bent Arrow 49"/>
            <p:cNvSpPr/>
            <p:nvPr/>
          </p:nvSpPr>
          <p:spPr>
            <a:xfrm rot="16200000" flipV="1">
              <a:off x="4549312" y="5184359"/>
              <a:ext cx="526676" cy="1183947"/>
            </a:xfrm>
            <a:prstGeom prst="bentArrow">
              <a:avLst>
                <a:gd name="adj1" fmla="val 19354"/>
                <a:gd name="adj2" fmla="val 20765"/>
                <a:gd name="adj3" fmla="val 25000"/>
                <a:gd name="adj4" fmla="val 4375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1" name="Rectangle 50"/>
            <p:cNvSpPr/>
            <p:nvPr/>
          </p:nvSpPr>
          <p:spPr>
            <a:xfrm>
              <a:off x="5126181" y="4900632"/>
              <a:ext cx="278781" cy="252761"/>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sym typeface="Wingdings" pitchFamily="2" charset="2"/>
                </a:rPr>
                <a:t>B</a:t>
              </a:r>
              <a:endParaRPr lang="en-US" dirty="0" smtClean="0">
                <a:solidFill>
                  <a:schemeClr val="bg1"/>
                </a:solidFill>
              </a:endParaRPr>
            </a:p>
          </p:txBody>
        </p:sp>
      </p:grpSp>
      <p:sp>
        <p:nvSpPr>
          <p:cNvPr id="53" name="TextBox 52"/>
          <p:cNvSpPr txBox="1"/>
          <p:nvPr/>
        </p:nvSpPr>
        <p:spPr>
          <a:xfrm>
            <a:off x="5306363" y="3591065"/>
            <a:ext cx="992579" cy="369332"/>
          </a:xfrm>
          <a:prstGeom prst="rect">
            <a:avLst/>
          </a:prstGeom>
          <a:noFill/>
        </p:spPr>
        <p:txBody>
          <a:bodyPr wrap="none" rtlCol="0">
            <a:spAutoFit/>
          </a:bodyPr>
          <a:lstStyle/>
          <a:p>
            <a:pPr>
              <a:spcBef>
                <a:spcPts val="300"/>
              </a:spcBef>
              <a:buClr>
                <a:schemeClr val="bg2"/>
              </a:buClr>
            </a:pPr>
            <a:r>
              <a:rPr lang="en-US" dirty="0" smtClean="0"/>
              <a:t>DRAM$</a:t>
            </a:r>
            <a:endParaRPr lang="en-US" dirty="0" smtClean="0"/>
          </a:p>
        </p:txBody>
      </p:sp>
    </p:spTree>
    <p:extLst>
      <p:ext uri="{BB962C8B-B14F-4D97-AF65-F5344CB8AC3E}">
        <p14:creationId xmlns:p14="http://schemas.microsoft.com/office/powerpoint/2010/main" val="2856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1"/>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23"/>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24"/>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hidden"/>
                                      </p:to>
                                    </p:set>
                                  </p:childTnLst>
                                </p:cTn>
                              </p:par>
                              <p:par>
                                <p:cTn id="30" presetID="1" presetClass="exit"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hidden"/>
                                      </p:to>
                                    </p:set>
                                  </p:childTnLst>
                                </p:cTn>
                              </p:par>
                              <p:par>
                                <p:cTn id="32" presetID="1" presetClass="exit"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hidden"/>
                                      </p:to>
                                    </p:set>
                                  </p:childTnLst>
                                </p:cTn>
                              </p:par>
                              <p:par>
                                <p:cTn id="34" presetID="1"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26"/>
                                        </p:tgtEl>
                                        <p:attrNameLst>
                                          <p:attrName>fillcolor</p:attrName>
                                        </p:attrNameLst>
                                      </p:cBhvr>
                                      <p:to>
                                        <a:srgbClr val="FF6600"/>
                                      </p:to>
                                    </p:animClr>
                                    <p:set>
                                      <p:cBhvr>
                                        <p:cTn id="48" dur="500" fill="hold"/>
                                        <p:tgtEl>
                                          <p:spTgt spid="26"/>
                                        </p:tgtEl>
                                        <p:attrNameLst>
                                          <p:attrName>fill.type</p:attrName>
                                        </p:attrNameLst>
                                      </p:cBhvr>
                                      <p:to>
                                        <p:strVal val="solid"/>
                                      </p:to>
                                    </p:set>
                                    <p:set>
                                      <p:cBhvr>
                                        <p:cTn id="49" dur="500" fill="hold"/>
                                        <p:tgtEl>
                                          <p:spTgt spid="26"/>
                                        </p:tgtEl>
                                        <p:attrNameLst>
                                          <p:attrName>fill.on</p:attrName>
                                        </p:attrNameLst>
                                      </p:cBhvr>
                                      <p:to>
                                        <p:strVal val="true"/>
                                      </p:to>
                                    </p:set>
                                  </p:childTnLst>
                                </p:cTn>
                              </p:par>
                              <p:par>
                                <p:cTn id="50" presetID="1" presetClass="entr" presetSubtype="0"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animBg="1"/>
      <p:bldP spid="20" grpId="0"/>
      <p:bldP spid="21" grpId="0" animBg="1"/>
      <p:bldP spid="21" grpId="1" animBg="1"/>
      <p:bldP spid="23" grpId="0" animBg="1"/>
      <p:bldP spid="23" grpId="1" animBg="1"/>
      <p:bldP spid="24" grpId="0" animBg="1"/>
      <p:bldP spid="24" grpId="1" animBg="1"/>
      <p:bldP spid="25" grpId="0" animBg="1"/>
      <p:bldP spid="26" grpId="0" animBg="1"/>
      <p:bldP spid="46"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Die-stacked Memory</a:t>
            </a:r>
            <a:endParaRPr lang="en-US" dirty="0"/>
          </a:p>
        </p:txBody>
      </p:sp>
      <p:sp>
        <p:nvSpPr>
          <p:cNvPr id="5" name="Content Placeholder 4"/>
          <p:cNvSpPr>
            <a:spLocks noGrp="1"/>
          </p:cNvSpPr>
          <p:nvPr>
            <p:ph idx="1"/>
          </p:nvPr>
        </p:nvSpPr>
        <p:spPr>
          <a:xfrm>
            <a:off x="156874" y="971162"/>
            <a:ext cx="8229600" cy="5338197"/>
          </a:xfrm>
        </p:spPr>
        <p:txBody>
          <a:bodyPr>
            <a:normAutofit/>
          </a:bodyPr>
          <a:lstStyle/>
          <a:p>
            <a:r>
              <a:rPr lang="en-US" sz="2000" dirty="0" smtClean="0"/>
              <a:t>Die-stacking is coming along, esp. DRAM</a:t>
            </a:r>
          </a:p>
          <a:p>
            <a:pPr lvl="1"/>
            <a:r>
              <a:rPr lang="en-US" sz="1800" dirty="0" smtClean="0"/>
              <a:t>JEDEC Wide-IO and HBM</a:t>
            </a:r>
            <a:r>
              <a:rPr lang="en-US" sz="1800" dirty="0"/>
              <a:t> </a:t>
            </a:r>
            <a:r>
              <a:rPr lang="en-US" sz="1800" dirty="0" smtClean="0"/>
              <a:t>standards</a:t>
            </a:r>
          </a:p>
          <a:p>
            <a:pPr lvl="1"/>
            <a:r>
              <a:rPr lang="en-US" sz="1800" dirty="0" smtClean="0"/>
              <a:t>Micron Hybrid Memory Cube™</a:t>
            </a:r>
          </a:p>
          <a:p>
            <a:r>
              <a:rPr lang="en-US" sz="2000" dirty="0" smtClean="0"/>
              <a:t>For the time being, likely to be utilized in more</a:t>
            </a:r>
            <a:br>
              <a:rPr lang="en-US" sz="2000" dirty="0" smtClean="0"/>
            </a:br>
            <a:r>
              <a:rPr lang="en-US" sz="2000" dirty="0" smtClean="0"/>
              <a:t>expensive, higher-end product segments</a:t>
            </a:r>
          </a:p>
          <a:p>
            <a:pPr lvl="1"/>
            <a:r>
              <a:rPr lang="en-US" sz="1800" dirty="0" smtClean="0"/>
              <a:t>HPC, Data-Center, Gaming/Enthusiast GPU</a:t>
            </a:r>
          </a:p>
          <a:p>
            <a:r>
              <a:rPr lang="en-US" sz="2000" dirty="0" smtClean="0"/>
              <a:t>For HPC, Data-Center, may not be able to</a:t>
            </a:r>
            <a:br>
              <a:rPr lang="en-US" sz="2000" dirty="0" smtClean="0"/>
            </a:br>
            <a:r>
              <a:rPr lang="en-US" sz="2000" dirty="0" smtClean="0"/>
              <a:t>stack enough DRAM for target capacities</a:t>
            </a:r>
          </a:p>
          <a:p>
            <a:pPr lvl="1"/>
            <a:r>
              <a:rPr lang="en-US" sz="1800" dirty="0" smtClean="0"/>
              <a:t>Perhaps for some segments or Cloud</a:t>
            </a:r>
            <a:br>
              <a:rPr lang="en-US" sz="1800" dirty="0" smtClean="0"/>
            </a:br>
            <a:r>
              <a:rPr lang="en-US" sz="1800" dirty="0" smtClean="0"/>
              <a:t>application classes, but not for others (e.g., HPC)</a:t>
            </a:r>
          </a:p>
          <a:p>
            <a:r>
              <a:rPr lang="en-US" sz="2000" dirty="0" smtClean="0"/>
              <a:t>Past work has explored how to utilize stacked</a:t>
            </a:r>
            <a:br>
              <a:rPr lang="en-US" sz="2000" dirty="0" smtClean="0"/>
            </a:br>
            <a:r>
              <a:rPr lang="en-US" sz="2000" dirty="0" smtClean="0"/>
              <a:t>DRAM as a large, SW-transparent cache</a:t>
            </a:r>
          </a:p>
          <a:p>
            <a:pPr lvl="1"/>
            <a:r>
              <a:rPr lang="en-US" sz="1800" dirty="0" smtClean="0"/>
              <a:t>E.g., the previous excellent EPFL talk</a:t>
            </a:r>
          </a:p>
        </p:txBody>
      </p:sp>
      <p:pic>
        <p:nvPicPr>
          <p:cNvPr id="6" name="Picture 5"/>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6533" t="16388" r="35858" b="17976"/>
          <a:stretch/>
        </p:blipFill>
        <p:spPr>
          <a:xfrm>
            <a:off x="5719452" y="425974"/>
            <a:ext cx="2206651" cy="2569390"/>
          </a:xfrm>
          <a:prstGeom prst="rect">
            <a:avLst/>
          </a:prstGeom>
        </p:spPr>
      </p:pic>
      <p:pic>
        <p:nvPicPr>
          <p:cNvPr id="7" name="Picture 6"/>
          <p:cNvPicPr>
            <a:picLocks noChangeAspect="1"/>
          </p:cNvPicPr>
          <p:nvPr/>
        </p:nvPicPr>
        <p:blipFill rotWithShape="1">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l="21842" t="32271" r="18139" b="25259"/>
          <a:stretch/>
        </p:blipFill>
        <p:spPr>
          <a:xfrm>
            <a:off x="5533399" y="2833439"/>
            <a:ext cx="3521575" cy="1662546"/>
          </a:xfrm>
          <a:prstGeom prst="rect">
            <a:avLst/>
          </a:prstGeom>
        </p:spPr>
      </p:pic>
      <p:sp>
        <p:nvSpPr>
          <p:cNvPr id="10" name="Rectangular Callout 9"/>
          <p:cNvSpPr/>
          <p:nvPr/>
        </p:nvSpPr>
        <p:spPr>
          <a:xfrm>
            <a:off x="7661447" y="2178574"/>
            <a:ext cx="420205" cy="246232"/>
          </a:xfrm>
          <a:prstGeom prst="wedgeRectCallout">
            <a:avLst>
              <a:gd name="adj1" fmla="val -135901"/>
              <a:gd name="adj2" fmla="val -9709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latin typeface="Arial" pitchFamily="34" charset="0"/>
                <a:cs typeface="Arial" pitchFamily="34" charset="0"/>
              </a:rPr>
              <a:t>cores</a:t>
            </a:r>
            <a:endParaRPr lang="en-US" sz="1000" dirty="0">
              <a:solidFill>
                <a:schemeClr val="tx1"/>
              </a:solidFill>
              <a:latin typeface="Arial" pitchFamily="34" charset="0"/>
              <a:cs typeface="Arial" pitchFamily="34" charset="0"/>
            </a:endParaRPr>
          </a:p>
        </p:txBody>
      </p:sp>
      <p:sp>
        <p:nvSpPr>
          <p:cNvPr id="11" name="Rectangular Callout 10"/>
          <p:cNvSpPr/>
          <p:nvPr/>
        </p:nvSpPr>
        <p:spPr>
          <a:xfrm>
            <a:off x="7833449" y="1329670"/>
            <a:ext cx="496406" cy="380999"/>
          </a:xfrm>
          <a:prstGeom prst="wedgeRectCallout">
            <a:avLst>
              <a:gd name="adj1" fmla="val -141474"/>
              <a:gd name="adj2" fmla="val -18015"/>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latin typeface="Arial" pitchFamily="34" charset="0"/>
                <a:cs typeface="Arial" pitchFamily="34" charset="0"/>
              </a:rPr>
              <a:t>DRAM layers</a:t>
            </a:r>
            <a:endParaRPr lang="en-US" sz="1000" dirty="0">
              <a:solidFill>
                <a:schemeClr val="tx1"/>
              </a:solidFill>
              <a:latin typeface="Arial" pitchFamily="34" charset="0"/>
              <a:cs typeface="Arial" pitchFamily="34" charset="0"/>
            </a:endParaRPr>
          </a:p>
        </p:txBody>
      </p:sp>
      <p:sp>
        <p:nvSpPr>
          <p:cNvPr id="12" name="Rectangular Callout 11"/>
          <p:cNvSpPr/>
          <p:nvPr/>
        </p:nvSpPr>
        <p:spPr>
          <a:xfrm>
            <a:off x="7687883" y="4249753"/>
            <a:ext cx="1143000" cy="246232"/>
          </a:xfrm>
          <a:prstGeom prst="wedgeRectCallout">
            <a:avLst>
              <a:gd name="adj1" fmla="val -60860"/>
              <a:gd name="adj2" fmla="val -126057"/>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latin typeface="Arial" pitchFamily="34" charset="0"/>
                <a:cs typeface="Arial" pitchFamily="34" charset="0"/>
              </a:rPr>
              <a:t>silicon interposer</a:t>
            </a:r>
            <a:endParaRPr lang="en-US" sz="1000" dirty="0">
              <a:solidFill>
                <a:schemeClr val="tx1"/>
              </a:solidFill>
              <a:latin typeface="Arial" pitchFamily="34" charset="0"/>
              <a:cs typeface="Arial" pitchFamily="34" charset="0"/>
            </a:endParaRPr>
          </a:p>
        </p:txBody>
      </p:sp>
      <p:sp>
        <p:nvSpPr>
          <p:cNvPr id="13" name="Rectangular Callout 12"/>
          <p:cNvSpPr/>
          <p:nvPr/>
        </p:nvSpPr>
        <p:spPr>
          <a:xfrm>
            <a:off x="8410678" y="3109511"/>
            <a:ext cx="420205" cy="246232"/>
          </a:xfrm>
          <a:prstGeom prst="wedgeRectCallout">
            <a:avLst>
              <a:gd name="adj1" fmla="val -71158"/>
              <a:gd name="adj2" fmla="val 176055"/>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latin typeface="Arial" pitchFamily="34" charset="0"/>
                <a:cs typeface="Arial" pitchFamily="34" charset="0"/>
              </a:rPr>
              <a:t>cores</a:t>
            </a:r>
            <a:endParaRPr lang="en-US" sz="1000" dirty="0">
              <a:solidFill>
                <a:schemeClr val="tx1"/>
              </a:solidFill>
              <a:latin typeface="Arial" pitchFamily="34" charset="0"/>
              <a:cs typeface="Arial" pitchFamily="34" charset="0"/>
            </a:endParaRPr>
          </a:p>
        </p:txBody>
      </p:sp>
      <p:sp>
        <p:nvSpPr>
          <p:cNvPr id="14" name="Rectangular Callout 13"/>
          <p:cNvSpPr/>
          <p:nvPr/>
        </p:nvSpPr>
        <p:spPr>
          <a:xfrm>
            <a:off x="7501330" y="2726944"/>
            <a:ext cx="496406" cy="380999"/>
          </a:xfrm>
          <a:prstGeom prst="wedgeRectCallout">
            <a:avLst>
              <a:gd name="adj1" fmla="val -127582"/>
              <a:gd name="adj2" fmla="val 4907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000" dirty="0" smtClean="0">
                <a:solidFill>
                  <a:schemeClr val="tx1"/>
                </a:solidFill>
                <a:latin typeface="Arial" pitchFamily="34" charset="0"/>
                <a:cs typeface="Arial" pitchFamily="34" charset="0"/>
              </a:rPr>
              <a:t>DRAM layers</a:t>
            </a:r>
            <a:endParaRPr lang="en-US" sz="1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90212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Impact</a:t>
            </a:r>
            <a:endParaRPr lang="en-US" dirty="0"/>
          </a:p>
        </p:txBody>
      </p:sp>
      <p:sp>
        <p:nvSpPr>
          <p:cNvPr id="3" name="Content Placeholder 2"/>
          <p:cNvSpPr>
            <a:spLocks noGrp="1"/>
          </p:cNvSpPr>
          <p:nvPr>
            <p:ph idx="1"/>
          </p:nvPr>
        </p:nvSpPr>
        <p:spPr/>
        <p:txBody>
          <a:bodyPr/>
          <a:lstStyle/>
          <a:p>
            <a:r>
              <a:rPr lang="en-US" dirty="0" smtClean="0"/>
              <a:t>Full duplication (RAID-1) clearly not good</a:t>
            </a:r>
          </a:p>
          <a:p>
            <a:r>
              <a:rPr lang="en-US" dirty="0" smtClean="0"/>
              <a:t>Dirty duplication (DOW) relatively effective</a:t>
            </a:r>
          </a:p>
          <a:p>
            <a:pPr lvl="1"/>
            <a:r>
              <a:rPr lang="en-US" dirty="0" smtClean="0"/>
              <a:t>Speedup reduced from 19%</a:t>
            </a:r>
            <a:r>
              <a:rPr lang="en-US" dirty="0" smtClean="0">
                <a:sym typeface="Wingdings" pitchFamily="2" charset="2"/>
              </a:rPr>
              <a:t>18% (1% loss, or 5.3% of DRAM$ benefit)</a:t>
            </a:r>
          </a:p>
          <a:p>
            <a:pPr lvl="1"/>
            <a:r>
              <a:rPr lang="en-US" dirty="0" smtClean="0">
                <a:sym typeface="Wingdings" pitchFamily="2" charset="2"/>
              </a:rPr>
              <a:t>Benefit: we can correct (almost) any error that we can detect</a:t>
            </a:r>
          </a:p>
          <a:p>
            <a:pPr lvl="2"/>
            <a:r>
              <a:rPr lang="en-US" dirty="0" smtClean="0">
                <a:sym typeface="Wingdings" pitchFamily="2" charset="2"/>
              </a:rPr>
              <a:t>Exceptions are very rare (e.g., original and duplicate copy both corrupted beyond repair)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864" y="2793127"/>
            <a:ext cx="7117080" cy="345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89003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Performance breakdowns</a:t>
            </a:r>
            <a:endParaRPr lang="en-US" dirty="0"/>
          </a:p>
        </p:txBody>
      </p:sp>
      <p:sp>
        <p:nvSpPr>
          <p:cNvPr id="3" name="Content Placeholder 2"/>
          <p:cNvSpPr>
            <a:spLocks noGrp="1"/>
          </p:cNvSpPr>
          <p:nvPr>
            <p:ph idx="1"/>
          </p:nvPr>
        </p:nvSpPr>
        <p:spPr/>
        <p:txBody>
          <a:bodyPr/>
          <a:lstStyle/>
          <a:p>
            <a:r>
              <a:rPr lang="en-US" dirty="0" smtClean="0"/>
              <a:t>See the paper for:</a:t>
            </a:r>
          </a:p>
          <a:p>
            <a:pPr lvl="1"/>
            <a:r>
              <a:rPr lang="en-US" dirty="0" smtClean="0"/>
              <a:t>Breakdown of how capacity reduction vs. latency/bandwidth effects impact performance</a:t>
            </a:r>
          </a:p>
          <a:p>
            <a:pPr lvl="1"/>
            <a:r>
              <a:rPr lang="en-US" dirty="0" smtClean="0"/>
              <a:t>Analysis of additional write-back traffic due to DOW</a:t>
            </a:r>
          </a:p>
          <a:p>
            <a:pPr lvl="1"/>
            <a:r>
              <a:rPr lang="en-US" dirty="0" smtClean="0"/>
              <a:t>Analysis of amount of dirty data in the cache due to DOW</a:t>
            </a:r>
          </a:p>
          <a:p>
            <a:pPr lvl="1"/>
            <a:r>
              <a:rPr lang="en-US" dirty="0" smtClean="0"/>
              <a:t>DRAM cache size sensitivity analysis</a:t>
            </a:r>
          </a:p>
          <a:p>
            <a:pPr lvl="1"/>
            <a:r>
              <a:rPr lang="en-US" dirty="0" smtClean="0"/>
              <a:t>Additional performance results for additional workload combinations (210)</a:t>
            </a:r>
            <a:endParaRPr lang="en-US" dirty="0"/>
          </a:p>
        </p:txBody>
      </p:sp>
    </p:spTree>
    <p:extLst>
      <p:ext uri="{BB962C8B-B14F-4D97-AF65-F5344CB8AC3E}">
        <p14:creationId xmlns:p14="http://schemas.microsoft.com/office/powerpoint/2010/main" val="2987144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Failures at Scale</a:t>
            </a:r>
            <a:endParaRPr lang="en-US" dirty="0"/>
          </a:p>
        </p:txBody>
      </p:sp>
      <p:sp>
        <p:nvSpPr>
          <p:cNvPr id="3" name="Content Placeholder 2"/>
          <p:cNvSpPr>
            <a:spLocks noGrp="1"/>
          </p:cNvSpPr>
          <p:nvPr>
            <p:ph idx="1"/>
          </p:nvPr>
        </p:nvSpPr>
        <p:spPr>
          <a:xfrm>
            <a:off x="156874" y="1097280"/>
            <a:ext cx="8229600" cy="1274213"/>
          </a:xfrm>
        </p:spPr>
        <p:txBody>
          <a:bodyPr/>
          <a:lstStyle/>
          <a:p>
            <a:r>
              <a:rPr lang="en-US" dirty="0" smtClean="0"/>
              <a:t>Raw FIT rates obtained via Monte Carlo simulation</a:t>
            </a:r>
          </a:p>
          <a:p>
            <a:pPr lvl="1"/>
            <a:r>
              <a:rPr lang="en-US" dirty="0" smtClean="0"/>
              <a:t>SDC FIT: number of SDC events per billion device hours</a:t>
            </a:r>
          </a:p>
          <a:p>
            <a:pPr lvl="1"/>
            <a:r>
              <a:rPr lang="en-US" dirty="0" smtClean="0"/>
              <a:t>DUE FIT: number of Detectable Uncorrectable Errors per BDH</a:t>
            </a:r>
          </a:p>
          <a:p>
            <a:pPr lvl="1"/>
            <a:r>
              <a:rPr lang="en-US" dirty="0" smtClean="0"/>
              <a:t>Assumed two device failure models: (1) </a:t>
            </a:r>
            <a:r>
              <a:rPr lang="en-US" u="sng" dirty="0" smtClean="0"/>
              <a:t>Same as today</a:t>
            </a:r>
            <a:r>
              <a:rPr lang="en-US" dirty="0" smtClean="0"/>
              <a:t>, (2) 10x worse</a:t>
            </a:r>
          </a:p>
        </p:txBody>
      </p:sp>
      <p:graphicFrame>
        <p:nvGraphicFramePr>
          <p:cNvPr id="4" name="Table 3"/>
          <p:cNvGraphicFramePr>
            <a:graphicFrameLocks noGrp="1"/>
          </p:cNvGraphicFramePr>
          <p:nvPr>
            <p:extLst>
              <p:ext uri="{D42A27DB-BD31-4B8C-83A1-F6EECF244321}">
                <p14:modId xmlns:p14="http://schemas.microsoft.com/office/powerpoint/2010/main" val="3686582703"/>
              </p:ext>
            </p:extLst>
          </p:nvPr>
        </p:nvGraphicFramePr>
        <p:xfrm>
          <a:off x="266699" y="2463257"/>
          <a:ext cx="8620125" cy="1323432"/>
        </p:xfrm>
        <a:graphic>
          <a:graphicData uri="http://schemas.openxmlformats.org/drawingml/2006/table">
            <a:tbl>
              <a:tblPr firstRow="1" bandRow="1">
                <a:tableStyleId>{5C22544A-7EE6-4342-B048-85BDC9FD1C3A}</a:tableStyleId>
              </a:tblPr>
              <a:tblGrid>
                <a:gridCol w="2438401"/>
                <a:gridCol w="1545431"/>
                <a:gridCol w="1545431"/>
                <a:gridCol w="1545431"/>
                <a:gridCol w="1545431"/>
              </a:tblGrid>
              <a:tr h="441144">
                <a:tc>
                  <a:txBody>
                    <a:bodyPr/>
                    <a:lstStyle/>
                    <a:p>
                      <a:pPr algn="ctr"/>
                      <a:r>
                        <a:rPr lang="en-US" sz="1800" b="0" dirty="0" smtClean="0">
                          <a:solidFill>
                            <a:schemeClr val="bg1"/>
                          </a:solidFill>
                        </a:rPr>
                        <a:t>Failure Rates</a:t>
                      </a:r>
                      <a:endParaRPr lang="en-US" sz="1800" b="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b="0" dirty="0" smtClean="0">
                          <a:solidFill>
                            <a:schemeClr val="bg1"/>
                          </a:solidFill>
                        </a:rPr>
                        <a:t>No RAS</a:t>
                      </a:r>
                      <a:endParaRPr lang="en-US" sz="1800" b="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ECC Only</a:t>
                      </a:r>
                      <a:endParaRPr lang="en-US" sz="1800" b="0" dirty="0" smtClean="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ECC+CRC</a:t>
                      </a:r>
                      <a:endParaRPr lang="en-US" sz="1800" b="0" dirty="0" smtClean="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DOW</a:t>
                      </a:r>
                      <a:endParaRPr lang="en-US" sz="1800" b="0" dirty="0" smtClean="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41144">
                <a:tc>
                  <a:txBody>
                    <a:bodyPr/>
                    <a:lstStyle/>
                    <a:p>
                      <a:pPr algn="ctr"/>
                      <a:r>
                        <a:rPr lang="en-US" sz="1600" dirty="0" smtClean="0">
                          <a:solidFill>
                            <a:schemeClr val="tx1"/>
                          </a:solidFill>
                        </a:rPr>
                        <a:t>SDC FIT</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234</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41</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0.0008</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0.0008</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r>
              <a:tr h="441144">
                <a:tc>
                  <a:txBody>
                    <a:bodyPr/>
                    <a:lstStyle/>
                    <a:p>
                      <a:pPr algn="ctr"/>
                      <a:r>
                        <a:rPr lang="en-US" sz="1600" dirty="0" smtClean="0">
                          <a:solidFill>
                            <a:schemeClr val="tx1"/>
                          </a:solidFill>
                        </a:rPr>
                        <a:t>DUE FIT</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0</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37</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52</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0</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Content Placeholder 2"/>
          <p:cNvSpPr txBox="1">
            <a:spLocks/>
          </p:cNvSpPr>
          <p:nvPr/>
        </p:nvSpPr>
        <p:spPr>
          <a:xfrm>
            <a:off x="153157" y="4082087"/>
            <a:ext cx="8229600" cy="408134"/>
          </a:xfrm>
          <a:prstGeom prst="rect">
            <a:avLst/>
          </a:prstGeom>
        </p:spPr>
        <p:txBody>
          <a:bodyPr vert="horz" lIns="91440" tIns="45720" rIns="91440" bIns="45720" rtlCol="0">
            <a:normAutofit/>
          </a:bodyPr>
          <a:lstStyle>
            <a:lvl1pPr marL="168275" indent="-168275" algn="l" defTabSz="914400" rtl="0" eaLnBrk="1" latinLnBrk="0" hangingPunct="1">
              <a:spcBef>
                <a:spcPts val="800"/>
              </a:spcBef>
              <a:spcAft>
                <a:spcPts val="0"/>
              </a:spcAft>
              <a:buClr>
                <a:schemeClr val="bg2"/>
              </a:buClr>
              <a:buFont typeface="Wingdings 3" pitchFamily="18" charset="2"/>
              <a:buChar char="}"/>
              <a:defRPr sz="18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2"/>
              </a:buClr>
              <a:buFont typeface="Arial" pitchFamily="34" charset="0"/>
              <a:buChar char="•"/>
              <a:defRPr sz="1400" kern="1200" baseline="0">
                <a:solidFill>
                  <a:schemeClr val="tx1"/>
                </a:solidFill>
                <a:latin typeface="+mn-lt"/>
                <a:ea typeface="+mn-ea"/>
                <a:cs typeface="+mn-cs"/>
              </a:defRPr>
            </a:lvl3pPr>
            <a:lvl4pPr marL="1371600" indent="-18288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Assume 100,000-node HPC system, four DRAM stacks per node</a:t>
            </a: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549479405"/>
              </p:ext>
            </p:extLst>
          </p:nvPr>
        </p:nvGraphicFramePr>
        <p:xfrm>
          <a:off x="270416" y="4570834"/>
          <a:ext cx="8620125" cy="1323432"/>
        </p:xfrm>
        <a:graphic>
          <a:graphicData uri="http://schemas.openxmlformats.org/drawingml/2006/table">
            <a:tbl>
              <a:tblPr firstRow="1" bandRow="1">
                <a:tableStyleId>{5C22544A-7EE6-4342-B048-85BDC9FD1C3A}</a:tableStyleId>
              </a:tblPr>
              <a:tblGrid>
                <a:gridCol w="2438401"/>
                <a:gridCol w="1545431"/>
                <a:gridCol w="1545431"/>
                <a:gridCol w="1545431"/>
                <a:gridCol w="1545431"/>
              </a:tblGrid>
              <a:tr h="441144">
                <a:tc>
                  <a:txBody>
                    <a:bodyPr/>
                    <a:lstStyle/>
                    <a:p>
                      <a:pPr algn="ctr"/>
                      <a:r>
                        <a:rPr lang="en-US" sz="1800" b="0" dirty="0" smtClean="0">
                          <a:solidFill>
                            <a:schemeClr val="bg1"/>
                          </a:solidFill>
                        </a:rPr>
                        <a:t>MTTF</a:t>
                      </a:r>
                      <a:endParaRPr lang="en-US" sz="1800" b="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b="0" dirty="0" smtClean="0">
                          <a:solidFill>
                            <a:schemeClr val="bg1"/>
                          </a:solidFill>
                        </a:rPr>
                        <a:t>No RAS</a:t>
                      </a:r>
                      <a:endParaRPr lang="en-US" sz="1800" b="0" dirty="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ECC Only</a:t>
                      </a:r>
                      <a:endParaRPr lang="en-US" sz="1800" b="0" dirty="0" smtClean="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ECC+CRC</a:t>
                      </a:r>
                      <a:endParaRPr lang="en-US" sz="1800" b="0" dirty="0" smtClean="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solidFill>
                        </a:rPr>
                        <a:t>DOW</a:t>
                      </a:r>
                      <a:endParaRPr lang="en-US" sz="1800" b="0" dirty="0" smtClean="0">
                        <a:solidFill>
                          <a:schemeClr val="bg1"/>
                        </a:solidFill>
                      </a:endParaRPr>
                    </a:p>
                  </a:txBody>
                  <a:tcPr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441144">
                <a:tc>
                  <a:txBody>
                    <a:bodyPr/>
                    <a:lstStyle/>
                    <a:p>
                      <a:pPr algn="ctr"/>
                      <a:r>
                        <a:rPr lang="en-US" sz="1600" dirty="0" smtClean="0">
                          <a:solidFill>
                            <a:schemeClr val="tx1"/>
                          </a:solidFill>
                        </a:rPr>
                        <a:t>SDC</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10 hours</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60 hours</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350 years</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350 years</a:t>
                      </a:r>
                      <a:endParaRPr lang="en-US" sz="1600" dirty="0">
                        <a:solidFill>
                          <a:schemeClr val="tx1"/>
                        </a:solidFill>
                      </a:endParaRP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r>
              <a:tr h="441144">
                <a:tc>
                  <a:txBody>
                    <a:bodyPr/>
                    <a:lstStyle/>
                    <a:p>
                      <a:pPr algn="ctr"/>
                      <a:r>
                        <a:rPr lang="en-US" sz="1600" dirty="0" smtClean="0">
                          <a:solidFill>
                            <a:schemeClr val="tx1"/>
                          </a:solidFill>
                        </a:rPr>
                        <a:t>DUE</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50000"/>
                            </a:schemeClr>
                          </a:solidFill>
                        </a:rPr>
                        <a:t>n/a</a:t>
                      </a:r>
                      <a:endParaRPr lang="en-US" sz="1600" dirty="0">
                        <a:solidFill>
                          <a:schemeClr val="bg1">
                            <a:lumMod val="50000"/>
                          </a:schemeClr>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68 hours</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48 hours</a:t>
                      </a:r>
                      <a:endParaRPr lang="en-US" sz="1600" dirty="0">
                        <a:solidFill>
                          <a:schemeClr val="tx1"/>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bg1">
                              <a:lumMod val="50000"/>
                            </a:schemeClr>
                          </a:solidFill>
                        </a:rPr>
                        <a:t>n/a</a:t>
                      </a:r>
                      <a:endParaRPr lang="en-US" sz="1600" dirty="0">
                        <a:solidFill>
                          <a:schemeClr val="bg1">
                            <a:lumMod val="50000"/>
                          </a:schemeClr>
                        </a:solidFill>
                      </a:endParaRPr>
                    </a:p>
                  </a:txBody>
                  <a:tcPr anchor="ctr">
                    <a:lnL w="12700" cmpd="sng">
                      <a:noFill/>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52973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&amp; Conclusions</a:t>
            </a:r>
            <a:endParaRPr lang="en-US" dirty="0"/>
          </a:p>
        </p:txBody>
      </p:sp>
    </p:spTree>
    <p:extLst>
      <p:ext uri="{BB962C8B-B14F-4D97-AF65-F5344CB8AC3E}">
        <p14:creationId xmlns:p14="http://schemas.microsoft.com/office/powerpoint/2010/main" val="2973393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Generality</a:t>
            </a:r>
            <a:endParaRPr lang="en-US" dirty="0"/>
          </a:p>
        </p:txBody>
      </p:sp>
      <p:sp>
        <p:nvSpPr>
          <p:cNvPr id="3" name="Content Placeholder 2"/>
          <p:cNvSpPr>
            <a:spLocks noGrp="1"/>
          </p:cNvSpPr>
          <p:nvPr>
            <p:ph idx="1"/>
          </p:nvPr>
        </p:nvSpPr>
        <p:spPr/>
        <p:txBody>
          <a:bodyPr/>
          <a:lstStyle/>
          <a:p>
            <a:r>
              <a:rPr lang="en-US" dirty="0" smtClean="0"/>
              <a:t>Paper provides a specific example implementation</a:t>
            </a:r>
          </a:p>
          <a:p>
            <a:pPr lvl="1"/>
            <a:r>
              <a:rPr lang="en-US" dirty="0" smtClean="0"/>
              <a:t>But this is really a framework, for example:</a:t>
            </a:r>
          </a:p>
          <a:p>
            <a:pPr lvl="2"/>
            <a:r>
              <a:rPr lang="en-US" dirty="0" smtClean="0"/>
              <a:t>SEC, DEC, or other for tags and data?</a:t>
            </a:r>
          </a:p>
          <a:p>
            <a:pPr lvl="2"/>
            <a:r>
              <a:rPr lang="en-US" dirty="0" smtClean="0"/>
              <a:t>Other detection/coding algorithms besides CRC?</a:t>
            </a:r>
          </a:p>
          <a:p>
            <a:r>
              <a:rPr lang="en-US" dirty="0" smtClean="0"/>
              <a:t>All works with commodity stacked DRAM interface</a:t>
            </a:r>
          </a:p>
          <a:p>
            <a:pPr lvl="1"/>
            <a:r>
              <a:rPr lang="en-US" dirty="0" smtClean="0"/>
              <a:t>No changes from memory vendors needed</a:t>
            </a:r>
          </a:p>
          <a:p>
            <a:pPr lvl="1"/>
            <a:r>
              <a:rPr lang="en-US" dirty="0" smtClean="0"/>
              <a:t>All of the logic is in the DRAM-cache controller</a:t>
            </a:r>
          </a:p>
          <a:p>
            <a:r>
              <a:rPr lang="en-US" dirty="0" smtClean="0"/>
              <a:t>Mix-and-match features as needed</a:t>
            </a:r>
          </a:p>
          <a:p>
            <a:pPr lvl="1"/>
            <a:r>
              <a:rPr lang="en-US" dirty="0" smtClean="0"/>
              <a:t>Cache controller can be designed to support more than one mode, for example:</a:t>
            </a:r>
          </a:p>
          <a:p>
            <a:pPr lvl="2"/>
            <a:r>
              <a:rPr lang="en-US" dirty="0" smtClean="0"/>
              <a:t>No RAS (highest performance, have full DRAM cache capacity)</a:t>
            </a:r>
          </a:p>
          <a:p>
            <a:pPr lvl="2"/>
            <a:r>
              <a:rPr lang="en-US" dirty="0" smtClean="0"/>
              <a:t>ECC-only</a:t>
            </a:r>
          </a:p>
          <a:p>
            <a:pPr lvl="2"/>
            <a:r>
              <a:rPr lang="en-US" dirty="0" smtClean="0"/>
              <a:t>ECC+CRC</a:t>
            </a:r>
          </a:p>
          <a:p>
            <a:pPr lvl="2"/>
            <a:r>
              <a:rPr lang="en-US" dirty="0" smtClean="0"/>
              <a:t>ECC+CRC+DOW</a:t>
            </a:r>
          </a:p>
          <a:p>
            <a:pPr lvl="2"/>
            <a:r>
              <a:rPr lang="en-US" dirty="0" smtClean="0"/>
              <a:t>Varying levels of any of the above (e.g., SEC ECC vs. DEC ECC)</a:t>
            </a:r>
          </a:p>
          <a:p>
            <a:pPr lvl="1"/>
            <a:r>
              <a:rPr lang="en-US" dirty="0" smtClean="0"/>
              <a:t>May not be able to change “on the fly” (i.e., need a reboot, or at the very least a cache flush), but don’t need to buy a completely new processor or system</a:t>
            </a:r>
          </a:p>
          <a:p>
            <a:r>
              <a:rPr lang="en-US" dirty="0" smtClean="0"/>
              <a:t>Relatively small performance overhead for very high levels of RAS</a:t>
            </a:r>
            <a:endParaRPr lang="en-US" dirty="0"/>
          </a:p>
        </p:txBody>
      </p:sp>
    </p:spTree>
    <p:extLst>
      <p:ext uri="{BB962C8B-B14F-4D97-AF65-F5344CB8AC3E}">
        <p14:creationId xmlns:p14="http://schemas.microsoft.com/office/powerpoint/2010/main" val="3411609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Directions</a:t>
            </a:r>
            <a:endParaRPr lang="en-US" dirty="0"/>
          </a:p>
        </p:txBody>
      </p:sp>
      <p:sp>
        <p:nvSpPr>
          <p:cNvPr id="3" name="Content Placeholder 2"/>
          <p:cNvSpPr>
            <a:spLocks noGrp="1"/>
          </p:cNvSpPr>
          <p:nvPr>
            <p:ph idx="1"/>
          </p:nvPr>
        </p:nvSpPr>
        <p:spPr/>
        <p:txBody>
          <a:bodyPr/>
          <a:lstStyle/>
          <a:p>
            <a:r>
              <a:rPr lang="en-US" dirty="0" smtClean="0"/>
              <a:t>What to do after a bank/channel/stack goes down?</a:t>
            </a:r>
          </a:p>
          <a:p>
            <a:pPr lvl="1"/>
            <a:r>
              <a:rPr lang="en-US" dirty="0" smtClean="0"/>
              <a:t>Sparing mechanisms</a:t>
            </a:r>
          </a:p>
          <a:p>
            <a:pPr lvl="1"/>
            <a:r>
              <a:rPr lang="en-US" dirty="0" smtClean="0"/>
              <a:t>Remapping of cache around failed resource(s); i.e., capacity reduction</a:t>
            </a:r>
          </a:p>
          <a:p>
            <a:r>
              <a:rPr lang="en-US" dirty="0" err="1" smtClean="0"/>
              <a:t>DiRT</a:t>
            </a:r>
            <a:r>
              <a:rPr lang="en-US" dirty="0" smtClean="0"/>
              <a:t> for limiting dirty data to reduce DOW impact</a:t>
            </a:r>
          </a:p>
          <a:p>
            <a:pPr lvl="1"/>
            <a:r>
              <a:rPr lang="en-US" u="sng" dirty="0" smtClean="0"/>
              <a:t>Di</a:t>
            </a:r>
            <a:r>
              <a:rPr lang="en-US" dirty="0" smtClean="0"/>
              <a:t>rty </a:t>
            </a:r>
            <a:r>
              <a:rPr lang="en-US" u="sng" dirty="0" smtClean="0"/>
              <a:t>R</a:t>
            </a:r>
            <a:r>
              <a:rPr lang="en-US" dirty="0" smtClean="0"/>
              <a:t>egion </a:t>
            </a:r>
            <a:r>
              <a:rPr lang="en-US" u="sng" dirty="0" smtClean="0"/>
              <a:t>T</a:t>
            </a:r>
            <a:r>
              <a:rPr lang="en-US" dirty="0" smtClean="0"/>
              <a:t>racker mechanism proposed by </a:t>
            </a:r>
            <a:r>
              <a:rPr lang="en-US" dirty="0" err="1" smtClean="0"/>
              <a:t>Sim</a:t>
            </a:r>
            <a:r>
              <a:rPr lang="en-US" dirty="0" smtClean="0"/>
              <a:t> et al. that bounds the amount of dirty </a:t>
            </a:r>
            <a:r>
              <a:rPr lang="en-US" dirty="0" err="1" smtClean="0"/>
              <a:t>cachelines</a:t>
            </a:r>
            <a:r>
              <a:rPr lang="en-US" dirty="0" smtClean="0"/>
              <a:t> in the DRAM$ [</a:t>
            </a:r>
            <a:r>
              <a:rPr lang="en-US" dirty="0" err="1" smtClean="0"/>
              <a:t>Sim</a:t>
            </a:r>
            <a:r>
              <a:rPr lang="en-US" dirty="0" smtClean="0"/>
              <a:t>+ MICRO’12]</a:t>
            </a:r>
          </a:p>
          <a:p>
            <a:r>
              <a:rPr lang="en-US" dirty="0" smtClean="0"/>
              <a:t>Scrubbing/“Rinsing”</a:t>
            </a:r>
          </a:p>
          <a:p>
            <a:pPr lvl="1"/>
            <a:r>
              <a:rPr lang="en-US" dirty="0" smtClean="0"/>
              <a:t>Periodic error correction to prevent accumulations of multiple bit errors</a:t>
            </a:r>
          </a:p>
          <a:p>
            <a:pPr lvl="1"/>
            <a:r>
              <a:rPr lang="en-US" dirty="0" smtClean="0"/>
              <a:t>Periodic </a:t>
            </a:r>
            <a:r>
              <a:rPr lang="en-US" dirty="0" err="1" smtClean="0"/>
              <a:t>writeback</a:t>
            </a:r>
            <a:r>
              <a:rPr lang="en-US" dirty="0" smtClean="0"/>
              <a:t> of modified data to reduce DOW impact</a:t>
            </a:r>
          </a:p>
          <a:p>
            <a:r>
              <a:rPr lang="en-US" dirty="0" smtClean="0"/>
              <a:t>System interactions</a:t>
            </a:r>
          </a:p>
          <a:p>
            <a:pPr lvl="1"/>
            <a:r>
              <a:rPr lang="en-US" dirty="0" smtClean="0"/>
              <a:t>Allow OS or other software to specify pages (or other granularity) to protect or not protect (or at what level)</a:t>
            </a:r>
          </a:p>
          <a:p>
            <a:pPr lvl="1"/>
            <a:r>
              <a:rPr lang="en-US" dirty="0" smtClean="0"/>
              <a:t>If error corrections happen too often, alert OS and possibly reconfigure the RAS mechanisms for higher levels of protection</a:t>
            </a:r>
          </a:p>
          <a:p>
            <a:r>
              <a:rPr lang="en-US" dirty="0" smtClean="0"/>
              <a:t>RAS for non-cache 3D DRAM?</a:t>
            </a:r>
          </a:p>
          <a:p>
            <a:pPr lvl="1"/>
            <a:r>
              <a:rPr lang="en-US" dirty="0" smtClean="0"/>
              <a:t>This work focused on die-stacked DRAM as a cache; for some markets, the entirety of main memory may be stacked… how to provide RAS support?</a:t>
            </a:r>
            <a:endParaRPr lang="en-US" dirty="0"/>
          </a:p>
        </p:txBody>
      </p:sp>
    </p:spTree>
    <p:extLst>
      <p:ext uri="{BB962C8B-B14F-4D97-AF65-F5344CB8AC3E}">
        <p14:creationId xmlns:p14="http://schemas.microsoft.com/office/powerpoint/2010/main" val="32178249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56873" y="1097280"/>
            <a:ext cx="8503907" cy="5212080"/>
          </a:xfrm>
        </p:spPr>
        <p:txBody>
          <a:bodyPr rIns="0"/>
          <a:lstStyle/>
          <a:p>
            <a:r>
              <a:rPr lang="en-US" dirty="0" smtClean="0"/>
              <a:t>Comprehensive error-detection and correction for DRAM caches</a:t>
            </a:r>
          </a:p>
          <a:p>
            <a:r>
              <a:rPr lang="en-US" dirty="0" smtClean="0"/>
              <a:t>Many existing techniques, synthesized specifically for DRAM caches</a:t>
            </a:r>
          </a:p>
          <a:p>
            <a:r>
              <a:rPr lang="en-US" dirty="0" smtClean="0"/>
              <a:t>Low-cost, Flexible, and General</a:t>
            </a:r>
          </a:p>
          <a:p>
            <a:endParaRPr lang="en-US" dirty="0"/>
          </a:p>
          <a:p>
            <a:endParaRPr lang="en-US" dirty="0" smtClean="0"/>
          </a:p>
          <a:p>
            <a:r>
              <a:rPr lang="en-US" sz="2400" b="1" dirty="0" smtClean="0"/>
              <a:t>Questions?					</a:t>
            </a:r>
            <a:r>
              <a:rPr lang="he-IL" sz="2400" b="1" dirty="0"/>
              <a:t>שאלות</a:t>
            </a:r>
            <a:r>
              <a:rPr lang="he-IL" sz="2400" b="1" dirty="0" smtClean="0"/>
              <a:t>?</a:t>
            </a:r>
            <a:endParaRPr lang="en-US" sz="2400" b="1" dirty="0" smtClean="0"/>
          </a:p>
        </p:txBody>
      </p:sp>
    </p:spTree>
    <p:extLst>
      <p:ext uri="{BB962C8B-B14F-4D97-AF65-F5344CB8AC3E}">
        <p14:creationId xmlns:p14="http://schemas.microsoft.com/office/powerpoint/2010/main" val="829375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Disclaimer &amp; Attribution</a:t>
            </a:r>
          </a:p>
        </p:txBody>
      </p:sp>
      <p:sp>
        <p:nvSpPr>
          <p:cNvPr id="3" name="Content Placeholder 2"/>
          <p:cNvSpPr>
            <a:spLocks noGrp="1"/>
          </p:cNvSpPr>
          <p:nvPr>
            <p:ph idx="1"/>
          </p:nvPr>
        </p:nvSpPr>
        <p:spPr/>
        <p:txBody>
          <a:bodyPr anchor="b">
            <a:normAutofit/>
          </a:bodyPr>
          <a:lstStyle/>
          <a:p>
            <a:pPr marL="0" indent="0" defTabSz="652463">
              <a:spcAft>
                <a:spcPts val="0"/>
              </a:spcAft>
              <a:buNone/>
              <a:defRPr/>
            </a:pPr>
            <a:r>
              <a:rPr lang="en-US" sz="1050" dirty="0"/>
              <a:t>The information presented in this document is for informational purposes only and may contain technical inaccuracies, omissions and typographical errors.</a:t>
            </a:r>
            <a:br>
              <a:rPr lang="en-US" sz="1050" dirty="0"/>
            </a:br>
            <a:endParaRPr lang="en-US" sz="1050" dirty="0"/>
          </a:p>
          <a:p>
            <a:pPr marL="0" indent="0" defTabSz="652463">
              <a:spcAft>
                <a:spcPts val="0"/>
              </a:spcAft>
              <a:buNone/>
              <a:defRPr/>
            </a:pPr>
            <a:r>
              <a:rPr lang="en-US" sz="1050" dirty="0"/>
              <a:t>The information contained herein is subject to change and may be rendered inaccurate for many reasons, including but not limited to product and roadmap changes, component and motherboard version changes, new model and/or product releases, product differences between differing manufacturers, software changes, BIOS flashes, firmware upgrades, or the like. AMD assumes no obligation to update or otherwise correct or revise this information. However, AMD reserves the right to revise this information and to make changes from time to time to the content hereof without obligation of AMD to notify any person of such revisions or changes.</a:t>
            </a:r>
            <a:br>
              <a:rPr lang="en-US" sz="1050" dirty="0"/>
            </a:br>
            <a:endParaRPr lang="en-US" sz="1050" dirty="0"/>
          </a:p>
          <a:p>
            <a:pPr marL="0" indent="0" defTabSz="652463">
              <a:spcAft>
                <a:spcPts val="0"/>
              </a:spcAft>
              <a:buNone/>
              <a:defRPr/>
            </a:pPr>
            <a:r>
              <a:rPr lang="en-US" sz="1050" dirty="0"/>
              <a:t>AMD MAKES NO REPRESENTATIONS OR WARRANTIES WITH RESPECT TO THE CONTENTS HEREOF AND ASSUMES NO RESPONSIBILITY FOR ANY INACCURACIES, ERRORS OR OMISSIONS THAT MAY APPEAR IN THIS INFORMATION.</a:t>
            </a:r>
            <a:br>
              <a:rPr lang="en-US" sz="1050" dirty="0"/>
            </a:br>
            <a:endParaRPr lang="en-US" sz="1050" dirty="0"/>
          </a:p>
          <a:p>
            <a:pPr marL="0" indent="0" defTabSz="652463">
              <a:spcAft>
                <a:spcPts val="0"/>
              </a:spcAft>
              <a:buNone/>
              <a:defRPr/>
            </a:pPr>
            <a:r>
              <a:rPr lang="en-US" sz="1050" dirty="0"/>
              <a:t>AMD SPECIFICALLY DISCLAIMS ANY IMPLIED WARRANTIES OF MERCHANTABILITY OR FITNESS FOR ANY PARTICULAR PURPOSE. IN NO EVENT WILL AMD BE LIABLE TO ANY PERSON FOR ANY DIRECT, INDIRECT, SPECIAL OR OTHER CONSEQUENTIAL DAMAGES ARISING FROM THE USE OF ANY INFORMATION CONTAINED HEREIN, EVEN IF AMD IS EXPRESSLY ADVISED OF THE POSSIBILITY OF SUCH DAMAGES.</a:t>
            </a:r>
          </a:p>
          <a:p>
            <a:pPr marL="0" indent="0" algn="just" defTabSz="652463">
              <a:spcAft>
                <a:spcPts val="0"/>
              </a:spcAft>
              <a:buNone/>
              <a:defRPr/>
            </a:pPr>
            <a:endParaRPr lang="en-US" sz="1050" b="1" u="sng" dirty="0" smtClean="0"/>
          </a:p>
          <a:p>
            <a:pPr marL="0" indent="0" algn="just" defTabSz="652463">
              <a:spcAft>
                <a:spcPts val="0"/>
              </a:spcAft>
              <a:buNone/>
              <a:defRPr/>
            </a:pPr>
            <a:r>
              <a:rPr lang="en-US" sz="1050" b="1" u="sng" dirty="0" smtClean="0"/>
              <a:t>ATTRIBUTION</a:t>
            </a:r>
            <a:endParaRPr lang="en-US" sz="1050" b="1" u="sng" dirty="0"/>
          </a:p>
          <a:p>
            <a:pPr marL="0" indent="0">
              <a:buNone/>
            </a:pPr>
            <a:r>
              <a:rPr lang="en-US" sz="1050" dirty="0"/>
              <a:t>© 2013 Advanced Micro Devices, Inc. All rights reserved. AMD, the AMD Arrow logo</a:t>
            </a:r>
            <a:r>
              <a:rPr lang="en-CA" sz="1050" dirty="0"/>
              <a:t> </a:t>
            </a:r>
            <a:r>
              <a:rPr lang="en-US" sz="1050" dirty="0"/>
              <a:t>and combinations thereof are trademarks of Advanced Micro Devices, Inc. in the United States and/or other jurisdictions. </a:t>
            </a:r>
            <a:r>
              <a:rPr lang="en-US" sz="1050" dirty="0" smtClean="0"/>
              <a:t>Other </a:t>
            </a:r>
            <a:r>
              <a:rPr lang="en-US" sz="1050" dirty="0"/>
              <a:t>names are for informational purposes only and may be trademarks of their respective owners.</a:t>
            </a:r>
          </a:p>
        </p:txBody>
      </p:sp>
    </p:spTree>
    <p:extLst>
      <p:ext uri="{BB962C8B-B14F-4D97-AF65-F5344CB8AC3E}">
        <p14:creationId xmlns:p14="http://schemas.microsoft.com/office/powerpoint/2010/main" val="1208412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2" name="Group 2051"/>
          <p:cNvGrpSpPr/>
          <p:nvPr/>
        </p:nvGrpSpPr>
        <p:grpSpPr>
          <a:xfrm>
            <a:off x="4112521" y="3566058"/>
            <a:ext cx="3008516" cy="2747382"/>
            <a:chOff x="4112521" y="3593417"/>
            <a:chExt cx="3008516" cy="2747382"/>
          </a:xfrm>
        </p:grpSpPr>
        <p:pic>
          <p:nvPicPr>
            <p:cNvPr id="22" name="Picture 2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6533" t="16388" r="35858" b="17976"/>
            <a:stretch/>
          </p:blipFill>
          <p:spPr>
            <a:xfrm>
              <a:off x="4335961" y="4090918"/>
              <a:ext cx="1932249" cy="2249881"/>
            </a:xfrm>
            <a:prstGeom prst="rect">
              <a:avLst/>
            </a:prstGeom>
          </p:spPr>
        </p:pic>
        <p:sp>
          <p:nvSpPr>
            <p:cNvPr id="2049" name="TextBox 2048"/>
            <p:cNvSpPr txBox="1"/>
            <p:nvPr/>
          </p:nvSpPr>
          <p:spPr>
            <a:xfrm>
              <a:off x="4112521" y="3593417"/>
              <a:ext cx="3008516" cy="400110"/>
            </a:xfrm>
            <a:prstGeom prst="rect">
              <a:avLst/>
            </a:prstGeom>
            <a:noFill/>
          </p:spPr>
          <p:txBody>
            <a:bodyPr wrap="none" rtlCol="0">
              <a:spAutoFit/>
            </a:bodyPr>
            <a:lstStyle/>
            <a:p>
              <a:pPr indent="-164592">
                <a:spcBef>
                  <a:spcPts val="300"/>
                </a:spcBef>
                <a:buClr>
                  <a:schemeClr val="bg2"/>
                </a:buClr>
                <a:buFont typeface="Wingdings 3" pitchFamily="18" charset="2"/>
                <a:buChar char="}"/>
              </a:pPr>
              <a:r>
                <a:rPr lang="en-US" sz="2000" dirty="0" smtClean="0"/>
                <a:t>Stacked DRAM + CPU:</a:t>
              </a:r>
              <a:endParaRPr lang="en-US" sz="2000" dirty="0" smtClean="0"/>
            </a:p>
          </p:txBody>
        </p:sp>
      </p:grpSp>
      <p:sp>
        <p:nvSpPr>
          <p:cNvPr id="2" name="Title 1"/>
          <p:cNvSpPr>
            <a:spLocks noGrp="1"/>
          </p:cNvSpPr>
          <p:nvPr>
            <p:ph type="title"/>
          </p:nvPr>
        </p:nvSpPr>
        <p:spPr/>
        <p:txBody>
          <a:bodyPr/>
          <a:lstStyle/>
          <a:p>
            <a:r>
              <a:rPr lang="en-US" dirty="0" smtClean="0"/>
              <a:t>Serviceability</a:t>
            </a:r>
            <a:endParaRPr lang="en-US" dirty="0"/>
          </a:p>
        </p:txBody>
      </p:sp>
      <p:sp>
        <p:nvSpPr>
          <p:cNvPr id="3" name="Content Placeholder 2"/>
          <p:cNvSpPr>
            <a:spLocks noGrp="1"/>
          </p:cNvSpPr>
          <p:nvPr>
            <p:ph idx="1"/>
          </p:nvPr>
        </p:nvSpPr>
        <p:spPr>
          <a:xfrm>
            <a:off x="156874" y="956031"/>
            <a:ext cx="8229600" cy="957383"/>
          </a:xfrm>
        </p:spPr>
        <p:txBody>
          <a:bodyPr>
            <a:normAutofit/>
          </a:bodyPr>
          <a:lstStyle/>
          <a:p>
            <a:r>
              <a:rPr lang="en-US" sz="2000" dirty="0" smtClean="0"/>
              <a:t>Die-stacked DRAM changes the </a:t>
            </a:r>
            <a:r>
              <a:rPr lang="en-US" sz="2000" b="1" i="1" dirty="0" smtClean="0"/>
              <a:t>Serviceability</a:t>
            </a:r>
            <a:r>
              <a:rPr lang="en-US" sz="2000" dirty="0" smtClean="0"/>
              <a:t> of memory</a:t>
            </a:r>
          </a:p>
          <a:p>
            <a:r>
              <a:rPr lang="en-US" sz="2000" dirty="0" smtClean="0"/>
              <a:t>Conventional DRAM:</a:t>
            </a:r>
            <a:endParaRPr lang="en-US" sz="2000" dirty="0"/>
          </a:p>
        </p:txBody>
      </p:sp>
      <p:grpSp>
        <p:nvGrpSpPr>
          <p:cNvPr id="17" name="Group 16"/>
          <p:cNvGrpSpPr/>
          <p:nvPr/>
        </p:nvGrpSpPr>
        <p:grpSpPr>
          <a:xfrm>
            <a:off x="509240" y="1971211"/>
            <a:ext cx="3082851" cy="603898"/>
            <a:chOff x="743415" y="2028825"/>
            <a:chExt cx="3817609" cy="747829"/>
          </a:xfrm>
        </p:grpSpPr>
        <p:sp>
          <p:nvSpPr>
            <p:cNvPr id="4" name="Rectangle 3"/>
            <p:cNvSpPr/>
            <p:nvPr/>
          </p:nvSpPr>
          <p:spPr>
            <a:xfrm>
              <a:off x="828674" y="2028825"/>
              <a:ext cx="3661549" cy="695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 name="Rectangle 4"/>
            <p:cNvSpPr/>
            <p:nvPr/>
          </p:nvSpPr>
          <p:spPr>
            <a:xfrm>
              <a:off x="895351"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Rectangle 5"/>
            <p:cNvSpPr/>
            <p:nvPr/>
          </p:nvSpPr>
          <p:spPr>
            <a:xfrm>
              <a:off x="1291684"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 name="Rectangle 6"/>
            <p:cNvSpPr/>
            <p:nvPr/>
          </p:nvSpPr>
          <p:spPr>
            <a:xfrm>
              <a:off x="1688017"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 name="Rectangle 7"/>
            <p:cNvSpPr/>
            <p:nvPr/>
          </p:nvSpPr>
          <p:spPr>
            <a:xfrm>
              <a:off x="2084350"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2480683"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Rectangle 9"/>
            <p:cNvSpPr/>
            <p:nvPr/>
          </p:nvSpPr>
          <p:spPr>
            <a:xfrm>
              <a:off x="2877016"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3273349"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Rectangle 11"/>
            <p:cNvSpPr/>
            <p:nvPr/>
          </p:nvSpPr>
          <p:spPr>
            <a:xfrm>
              <a:off x="3669682"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 name="Rectangle 12"/>
            <p:cNvSpPr/>
            <p:nvPr/>
          </p:nvSpPr>
          <p:spPr>
            <a:xfrm>
              <a:off x="4066015"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Rounded Rectangle 13"/>
            <p:cNvSpPr/>
            <p:nvPr/>
          </p:nvSpPr>
          <p:spPr>
            <a:xfrm>
              <a:off x="743415"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 name="Rounded Rectangle 14"/>
            <p:cNvSpPr/>
            <p:nvPr/>
          </p:nvSpPr>
          <p:spPr>
            <a:xfrm>
              <a:off x="4438360" y="2605668"/>
              <a:ext cx="122664"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 name="Oval 15"/>
            <p:cNvSpPr/>
            <p:nvPr/>
          </p:nvSpPr>
          <p:spPr>
            <a:xfrm>
              <a:off x="3236526" y="2672749"/>
              <a:ext cx="45719" cy="854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18" name="TextBox 17"/>
          <p:cNvSpPr txBox="1"/>
          <p:nvPr/>
        </p:nvSpPr>
        <p:spPr>
          <a:xfrm>
            <a:off x="2486798" y="1955737"/>
            <a:ext cx="423514" cy="523220"/>
          </a:xfrm>
          <a:prstGeom prst="rect">
            <a:avLst/>
          </a:prstGeom>
          <a:noFill/>
        </p:spPr>
        <p:txBody>
          <a:bodyPr wrap="none" rtlCol="0">
            <a:spAutoFit/>
          </a:bodyPr>
          <a:lstStyle/>
          <a:p>
            <a:pPr>
              <a:spcBef>
                <a:spcPts val="300"/>
              </a:spcBef>
              <a:buClr>
                <a:schemeClr val="bg2"/>
              </a:buClr>
            </a:pPr>
            <a:r>
              <a:rPr lang="en-US" sz="2800" b="1" dirty="0" smtClean="0">
                <a:solidFill>
                  <a:srgbClr val="FF0000"/>
                </a:solidFill>
              </a:rPr>
              <a:t>X</a:t>
            </a:r>
            <a:endParaRPr lang="en-US" sz="2800" b="1" dirty="0" smtClean="0">
              <a:solidFill>
                <a:srgbClr val="FF0000"/>
              </a:solidFill>
            </a:endParaRPr>
          </a:p>
        </p:txBody>
      </p:sp>
      <p:sp>
        <p:nvSpPr>
          <p:cNvPr id="23" name="TextBox 22"/>
          <p:cNvSpPr txBox="1"/>
          <p:nvPr/>
        </p:nvSpPr>
        <p:spPr>
          <a:xfrm>
            <a:off x="4998702" y="3971053"/>
            <a:ext cx="561966" cy="769441"/>
          </a:xfrm>
          <a:prstGeom prst="rect">
            <a:avLst/>
          </a:prstGeom>
          <a:noFill/>
          <a:scene3d>
            <a:camera prst="orthographicFront">
              <a:rot lat="19014632" lon="2967324" rev="18693609"/>
            </a:camera>
            <a:lightRig rig="threePt" dir="t"/>
          </a:scene3d>
        </p:spPr>
        <p:txBody>
          <a:bodyPr wrap="square" rtlCol="0">
            <a:spAutoFit/>
          </a:bodyPr>
          <a:lstStyle/>
          <a:p>
            <a:pPr>
              <a:spcBef>
                <a:spcPts val="300"/>
              </a:spcBef>
              <a:buClr>
                <a:schemeClr val="bg2"/>
              </a:buClr>
            </a:pPr>
            <a:r>
              <a:rPr lang="en-US" sz="4400" b="1" dirty="0" smtClean="0">
                <a:solidFill>
                  <a:srgbClr val="FF0000"/>
                </a:solidFill>
              </a:rPr>
              <a:t>X</a:t>
            </a:r>
            <a:endParaRPr lang="en-US" sz="4400" b="1" dirty="0" smtClean="0">
              <a:solidFill>
                <a:srgbClr val="FF0000"/>
              </a:solidFill>
            </a:endParaRPr>
          </a:p>
        </p:txBody>
      </p:sp>
      <p:grpSp>
        <p:nvGrpSpPr>
          <p:cNvPr id="2053" name="Group 2052"/>
          <p:cNvGrpSpPr/>
          <p:nvPr/>
        </p:nvGrpSpPr>
        <p:grpSpPr>
          <a:xfrm>
            <a:off x="4309885" y="3971054"/>
            <a:ext cx="4712833" cy="2369745"/>
            <a:chOff x="4309885" y="3998413"/>
            <a:chExt cx="4712833" cy="2369745"/>
          </a:xfrm>
        </p:grpSpPr>
        <p:pic>
          <p:nvPicPr>
            <p:cNvPr id="24" name="Picture 2" descr="C:\Users\gloh\AppData\Local\Microsoft\Windows\Temporary Internet Files\Content.IE5\GEIDSW76\MC90043157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493" y="5215858"/>
              <a:ext cx="1144669" cy="1152300"/>
            </a:xfrm>
            <a:prstGeom prst="rect">
              <a:avLst/>
            </a:prstGeom>
            <a:noFill/>
            <a:extLst>
              <a:ext uri="{909E8E84-426E-40DD-AFC4-6F175D3DCCD1}">
                <a14:hiddenFill xmlns:a14="http://schemas.microsoft.com/office/drawing/2010/main">
                  <a:solidFill>
                    <a:srgbClr val="FFFFFF"/>
                  </a:solidFill>
                </a14:hiddenFill>
              </a:ext>
            </a:extLst>
          </p:spPr>
        </p:pic>
        <p:sp>
          <p:nvSpPr>
            <p:cNvPr id="25" name="Curved Down Arrow 24"/>
            <p:cNvSpPr/>
            <p:nvPr/>
          </p:nvSpPr>
          <p:spPr>
            <a:xfrm rot="1800000">
              <a:off x="6312739" y="4491177"/>
              <a:ext cx="1589509" cy="553350"/>
            </a:xfrm>
            <a:prstGeom prst="curvedDown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ectangle 20"/>
            <p:cNvSpPr/>
            <p:nvPr/>
          </p:nvSpPr>
          <p:spPr>
            <a:xfrm>
              <a:off x="4309885" y="3998413"/>
              <a:ext cx="1920316" cy="2369745"/>
            </a:xfrm>
            <a:prstGeom prst="rect">
              <a:avLst/>
            </a:prstGeom>
            <a:noFill/>
            <a:ln>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7" name="TextBox 26"/>
            <p:cNvSpPr txBox="1"/>
            <p:nvPr/>
          </p:nvSpPr>
          <p:spPr>
            <a:xfrm>
              <a:off x="7776229" y="4636159"/>
              <a:ext cx="1246489" cy="769441"/>
            </a:xfrm>
            <a:prstGeom prst="rect">
              <a:avLst/>
            </a:prstGeom>
            <a:noFill/>
          </p:spPr>
          <p:txBody>
            <a:bodyPr wrap="square" rtlCol="0">
              <a:spAutoFit/>
            </a:bodyPr>
            <a:lstStyle/>
            <a:p>
              <a:pPr>
                <a:spcBef>
                  <a:spcPts val="300"/>
                </a:spcBef>
                <a:buClr>
                  <a:schemeClr val="bg2"/>
                </a:buClr>
              </a:pPr>
              <a:r>
                <a:rPr lang="en-US" sz="4400" b="1" dirty="0" smtClean="0"/>
                <a:t>$$$</a:t>
              </a:r>
              <a:endParaRPr lang="en-US" sz="4400" b="1" dirty="0" smtClean="0"/>
            </a:p>
          </p:txBody>
        </p:sp>
      </p:grpSp>
      <p:grpSp>
        <p:nvGrpSpPr>
          <p:cNvPr id="28" name="Group 27"/>
          <p:cNvGrpSpPr/>
          <p:nvPr/>
        </p:nvGrpSpPr>
        <p:grpSpPr>
          <a:xfrm>
            <a:off x="509099" y="2567115"/>
            <a:ext cx="3082851" cy="603898"/>
            <a:chOff x="743415" y="2028825"/>
            <a:chExt cx="3817609" cy="747829"/>
          </a:xfrm>
        </p:grpSpPr>
        <p:sp>
          <p:nvSpPr>
            <p:cNvPr id="29" name="Rectangle 28"/>
            <p:cNvSpPr/>
            <p:nvPr/>
          </p:nvSpPr>
          <p:spPr>
            <a:xfrm>
              <a:off x="828674" y="2028825"/>
              <a:ext cx="3661549" cy="695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Rectangle 29"/>
            <p:cNvSpPr/>
            <p:nvPr/>
          </p:nvSpPr>
          <p:spPr>
            <a:xfrm>
              <a:off x="895351"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 name="Rectangle 30"/>
            <p:cNvSpPr/>
            <p:nvPr/>
          </p:nvSpPr>
          <p:spPr>
            <a:xfrm>
              <a:off x="1291684"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2" name="Rectangle 31"/>
            <p:cNvSpPr/>
            <p:nvPr/>
          </p:nvSpPr>
          <p:spPr>
            <a:xfrm>
              <a:off x="1688017"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3" name="Rectangle 32"/>
            <p:cNvSpPr/>
            <p:nvPr/>
          </p:nvSpPr>
          <p:spPr>
            <a:xfrm>
              <a:off x="2084350"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4" name="Rectangle 33"/>
            <p:cNvSpPr/>
            <p:nvPr/>
          </p:nvSpPr>
          <p:spPr>
            <a:xfrm>
              <a:off x="2480683"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5" name="Rectangle 34"/>
            <p:cNvSpPr/>
            <p:nvPr/>
          </p:nvSpPr>
          <p:spPr>
            <a:xfrm>
              <a:off x="2877016"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6" name="Rectangle 35"/>
            <p:cNvSpPr/>
            <p:nvPr/>
          </p:nvSpPr>
          <p:spPr>
            <a:xfrm>
              <a:off x="3273349"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7" name="Rectangle 36"/>
            <p:cNvSpPr/>
            <p:nvPr/>
          </p:nvSpPr>
          <p:spPr>
            <a:xfrm>
              <a:off x="3669682"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8" name="Rectangle 37"/>
            <p:cNvSpPr/>
            <p:nvPr/>
          </p:nvSpPr>
          <p:spPr>
            <a:xfrm>
              <a:off x="4066015"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9" name="Rounded Rectangle 38"/>
            <p:cNvSpPr/>
            <p:nvPr/>
          </p:nvSpPr>
          <p:spPr>
            <a:xfrm>
              <a:off x="743415"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0" name="Rounded Rectangle 39"/>
            <p:cNvSpPr/>
            <p:nvPr/>
          </p:nvSpPr>
          <p:spPr>
            <a:xfrm>
              <a:off x="4438360" y="2605668"/>
              <a:ext cx="122664"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1" name="Oval 40"/>
            <p:cNvSpPr/>
            <p:nvPr/>
          </p:nvSpPr>
          <p:spPr>
            <a:xfrm>
              <a:off x="3236526" y="2672749"/>
              <a:ext cx="45719" cy="854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42" name="Group 41"/>
          <p:cNvGrpSpPr/>
          <p:nvPr/>
        </p:nvGrpSpPr>
        <p:grpSpPr>
          <a:xfrm>
            <a:off x="509029" y="3171013"/>
            <a:ext cx="3082851" cy="603898"/>
            <a:chOff x="743415" y="2028825"/>
            <a:chExt cx="3817609" cy="747829"/>
          </a:xfrm>
        </p:grpSpPr>
        <p:sp>
          <p:nvSpPr>
            <p:cNvPr id="43" name="Rectangle 42"/>
            <p:cNvSpPr/>
            <p:nvPr/>
          </p:nvSpPr>
          <p:spPr>
            <a:xfrm>
              <a:off x="828674" y="2028825"/>
              <a:ext cx="3661549" cy="695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4" name="Rectangle 43"/>
            <p:cNvSpPr/>
            <p:nvPr/>
          </p:nvSpPr>
          <p:spPr>
            <a:xfrm>
              <a:off x="895351"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5" name="Rectangle 44"/>
            <p:cNvSpPr/>
            <p:nvPr/>
          </p:nvSpPr>
          <p:spPr>
            <a:xfrm>
              <a:off x="1291684"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6" name="Rectangle 45"/>
            <p:cNvSpPr/>
            <p:nvPr/>
          </p:nvSpPr>
          <p:spPr>
            <a:xfrm>
              <a:off x="1688017"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7" name="Rectangle 46"/>
            <p:cNvSpPr/>
            <p:nvPr/>
          </p:nvSpPr>
          <p:spPr>
            <a:xfrm>
              <a:off x="2084350"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8" name="Rectangle 47"/>
            <p:cNvSpPr/>
            <p:nvPr/>
          </p:nvSpPr>
          <p:spPr>
            <a:xfrm>
              <a:off x="2480683"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49" name="Rectangle 48"/>
            <p:cNvSpPr/>
            <p:nvPr/>
          </p:nvSpPr>
          <p:spPr>
            <a:xfrm>
              <a:off x="2877016"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0" name="Rectangle 49"/>
            <p:cNvSpPr/>
            <p:nvPr/>
          </p:nvSpPr>
          <p:spPr>
            <a:xfrm>
              <a:off x="3273349"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1" name="Rectangle 50"/>
            <p:cNvSpPr/>
            <p:nvPr/>
          </p:nvSpPr>
          <p:spPr>
            <a:xfrm>
              <a:off x="3669682"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2" name="Rectangle 51"/>
            <p:cNvSpPr/>
            <p:nvPr/>
          </p:nvSpPr>
          <p:spPr>
            <a:xfrm>
              <a:off x="4066015"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3" name="Rounded Rectangle 52"/>
            <p:cNvSpPr/>
            <p:nvPr/>
          </p:nvSpPr>
          <p:spPr>
            <a:xfrm>
              <a:off x="743415"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4" name="Rounded Rectangle 53"/>
            <p:cNvSpPr/>
            <p:nvPr/>
          </p:nvSpPr>
          <p:spPr>
            <a:xfrm>
              <a:off x="4438360" y="2605668"/>
              <a:ext cx="122664"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5" name="Oval 54"/>
            <p:cNvSpPr/>
            <p:nvPr/>
          </p:nvSpPr>
          <p:spPr>
            <a:xfrm>
              <a:off x="3236526" y="2672749"/>
              <a:ext cx="45719" cy="854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56" name="Group 55"/>
          <p:cNvGrpSpPr/>
          <p:nvPr/>
        </p:nvGrpSpPr>
        <p:grpSpPr>
          <a:xfrm>
            <a:off x="508959" y="3774911"/>
            <a:ext cx="3082851" cy="603898"/>
            <a:chOff x="743415" y="2028825"/>
            <a:chExt cx="3817609" cy="747829"/>
          </a:xfrm>
        </p:grpSpPr>
        <p:sp>
          <p:nvSpPr>
            <p:cNvPr id="57" name="Rectangle 56"/>
            <p:cNvSpPr/>
            <p:nvPr/>
          </p:nvSpPr>
          <p:spPr>
            <a:xfrm>
              <a:off x="828674" y="2028825"/>
              <a:ext cx="3661549" cy="695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8" name="Rectangle 57"/>
            <p:cNvSpPr/>
            <p:nvPr/>
          </p:nvSpPr>
          <p:spPr>
            <a:xfrm>
              <a:off x="895351"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9" name="Rectangle 58"/>
            <p:cNvSpPr/>
            <p:nvPr/>
          </p:nvSpPr>
          <p:spPr>
            <a:xfrm>
              <a:off x="1291684"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0" name="Rectangle 59"/>
            <p:cNvSpPr/>
            <p:nvPr/>
          </p:nvSpPr>
          <p:spPr>
            <a:xfrm>
              <a:off x="1688017"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1" name="Rectangle 60"/>
            <p:cNvSpPr/>
            <p:nvPr/>
          </p:nvSpPr>
          <p:spPr>
            <a:xfrm>
              <a:off x="2084350"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2" name="Rectangle 61"/>
            <p:cNvSpPr/>
            <p:nvPr/>
          </p:nvSpPr>
          <p:spPr>
            <a:xfrm>
              <a:off x="2480683"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3" name="Rectangle 62"/>
            <p:cNvSpPr/>
            <p:nvPr/>
          </p:nvSpPr>
          <p:spPr>
            <a:xfrm>
              <a:off x="2877016"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4" name="Rectangle 63"/>
            <p:cNvSpPr/>
            <p:nvPr/>
          </p:nvSpPr>
          <p:spPr>
            <a:xfrm>
              <a:off x="3273349"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5" name="Rectangle 64"/>
            <p:cNvSpPr/>
            <p:nvPr/>
          </p:nvSpPr>
          <p:spPr>
            <a:xfrm>
              <a:off x="3669682"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6" name="Rectangle 65"/>
            <p:cNvSpPr/>
            <p:nvPr/>
          </p:nvSpPr>
          <p:spPr>
            <a:xfrm>
              <a:off x="4066015"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7" name="Rounded Rectangle 66"/>
            <p:cNvSpPr/>
            <p:nvPr/>
          </p:nvSpPr>
          <p:spPr>
            <a:xfrm>
              <a:off x="743415"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8" name="Rounded Rectangle 67"/>
            <p:cNvSpPr/>
            <p:nvPr/>
          </p:nvSpPr>
          <p:spPr>
            <a:xfrm>
              <a:off x="4438360" y="2605668"/>
              <a:ext cx="122664"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9" name="Oval 68"/>
            <p:cNvSpPr/>
            <p:nvPr/>
          </p:nvSpPr>
          <p:spPr>
            <a:xfrm>
              <a:off x="3236526" y="2672749"/>
              <a:ext cx="45719" cy="854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26" name="AutoShape 4" descr="http://adam.amd.com/media-portal/screenres.action?id=18ab4d69e0bc9f9ef1d9bbe3aa97122ac63061a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descr="C:\Users\gloh\Downloads\51444A_Opteron_3200Series_Pair_whit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825" t="21123" r="41383" b="34188"/>
          <a:stretch/>
        </p:blipFill>
        <p:spPr bwMode="auto">
          <a:xfrm>
            <a:off x="1516612" y="4448872"/>
            <a:ext cx="1223010" cy="1223010"/>
          </a:xfrm>
          <a:prstGeom prst="rect">
            <a:avLst/>
          </a:prstGeom>
          <a:noFill/>
          <a:extLst>
            <a:ext uri="{909E8E84-426E-40DD-AFC4-6F175D3DCCD1}">
              <a14:hiddenFill xmlns:a14="http://schemas.microsoft.com/office/drawing/2010/main">
                <a:solidFill>
                  <a:srgbClr val="FFFFFF"/>
                </a:solidFill>
              </a14:hiddenFill>
            </a:ext>
          </a:extLst>
        </p:spPr>
      </p:pic>
      <p:grpSp>
        <p:nvGrpSpPr>
          <p:cNvPr id="2051" name="Group 2050"/>
          <p:cNvGrpSpPr/>
          <p:nvPr/>
        </p:nvGrpSpPr>
        <p:grpSpPr>
          <a:xfrm>
            <a:off x="516674" y="1579007"/>
            <a:ext cx="5334619" cy="1765781"/>
            <a:chOff x="516674" y="1720256"/>
            <a:chExt cx="5334619" cy="1765781"/>
          </a:xfrm>
        </p:grpSpPr>
        <p:pic>
          <p:nvPicPr>
            <p:cNvPr id="2050" name="Picture 2" descr="C:\Users\gloh\AppData\Local\Microsoft\Windows\Temporary Internet Files\Content.IE5\GEIDSW76\MC90043157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624" y="2333737"/>
              <a:ext cx="1144669" cy="1152300"/>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a:xfrm rot="900000">
              <a:off x="3690241" y="1725950"/>
              <a:ext cx="1589509" cy="553350"/>
            </a:xfrm>
            <a:prstGeom prst="curvedDownArrow">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TextBox 19"/>
            <p:cNvSpPr txBox="1"/>
            <p:nvPr/>
          </p:nvSpPr>
          <p:spPr>
            <a:xfrm>
              <a:off x="5270043" y="1720256"/>
              <a:ext cx="498855" cy="769441"/>
            </a:xfrm>
            <a:prstGeom prst="rect">
              <a:avLst/>
            </a:prstGeom>
            <a:noFill/>
          </p:spPr>
          <p:txBody>
            <a:bodyPr wrap="none" rtlCol="0">
              <a:spAutoFit/>
            </a:bodyPr>
            <a:lstStyle/>
            <a:p>
              <a:pPr>
                <a:spcBef>
                  <a:spcPts val="300"/>
                </a:spcBef>
                <a:buClr>
                  <a:schemeClr val="bg2"/>
                </a:buClr>
              </a:pPr>
              <a:r>
                <a:rPr lang="en-US" sz="4400" b="1" dirty="0" smtClean="0"/>
                <a:t>$</a:t>
              </a:r>
              <a:endParaRPr lang="en-US" sz="4400" b="1" dirty="0" smtClean="0"/>
            </a:p>
          </p:txBody>
        </p:sp>
        <p:sp>
          <p:nvSpPr>
            <p:cNvPr id="75" name="Rectangle 74"/>
            <p:cNvSpPr/>
            <p:nvPr/>
          </p:nvSpPr>
          <p:spPr>
            <a:xfrm>
              <a:off x="516674" y="2054663"/>
              <a:ext cx="3082570" cy="646827"/>
            </a:xfrm>
            <a:prstGeom prst="rect">
              <a:avLst/>
            </a:prstGeom>
            <a:noFill/>
            <a:ln>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Tree>
    <p:extLst>
      <p:ext uri="{BB962C8B-B14F-4D97-AF65-F5344CB8AC3E}">
        <p14:creationId xmlns:p14="http://schemas.microsoft.com/office/powerpoint/2010/main" val="21412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 Needs in High-Availability Systems</a:t>
            </a:r>
            <a:endParaRPr lang="en-US" dirty="0"/>
          </a:p>
        </p:txBody>
      </p:sp>
      <p:sp>
        <p:nvSpPr>
          <p:cNvPr id="3" name="Content Placeholder 2"/>
          <p:cNvSpPr>
            <a:spLocks noGrp="1"/>
          </p:cNvSpPr>
          <p:nvPr>
            <p:ph idx="1"/>
          </p:nvPr>
        </p:nvSpPr>
        <p:spPr/>
        <p:txBody>
          <a:bodyPr>
            <a:normAutofit/>
          </a:bodyPr>
          <a:lstStyle/>
          <a:p>
            <a:r>
              <a:rPr lang="en-US" sz="2000" dirty="0" smtClean="0"/>
              <a:t>Soft errors</a:t>
            </a:r>
          </a:p>
          <a:p>
            <a:pPr lvl="1"/>
            <a:r>
              <a:rPr lang="en-US" sz="1800" dirty="0" smtClean="0"/>
              <a:t>Transient errors (high-energy particle strikes, PVT)</a:t>
            </a:r>
          </a:p>
          <a:p>
            <a:r>
              <a:rPr lang="en-US" sz="2000" dirty="0" smtClean="0"/>
              <a:t>Hard failures</a:t>
            </a:r>
          </a:p>
          <a:p>
            <a:pPr lvl="1"/>
            <a:r>
              <a:rPr lang="en-US" sz="1800" dirty="0" smtClean="0"/>
              <a:t>Very common in practice</a:t>
            </a:r>
          </a:p>
          <a:p>
            <a:pPr lvl="1"/>
            <a:r>
              <a:rPr lang="en-US" sz="1800" dirty="0" smtClean="0"/>
              <a:t>Example: ORNL’s Jaguar cluster [Sridharan+ SC12]</a:t>
            </a:r>
          </a:p>
          <a:p>
            <a:pPr lvl="2"/>
            <a:r>
              <a:rPr lang="en-US" sz="1600" dirty="0" smtClean="0"/>
              <a:t>41% transient faults, 59% permanent</a:t>
            </a:r>
          </a:p>
          <a:p>
            <a:pPr lvl="2"/>
            <a:r>
              <a:rPr lang="en-US" sz="1600" dirty="0" smtClean="0"/>
              <a:t>Many “coarse-grain failures”, e.g.,</a:t>
            </a:r>
            <a:br>
              <a:rPr lang="en-US" sz="1600" dirty="0" smtClean="0"/>
            </a:br>
            <a:r>
              <a:rPr lang="en-US" sz="1600" dirty="0" smtClean="0"/>
              <a:t>row-level, entire bank</a:t>
            </a:r>
          </a:p>
          <a:p>
            <a:pPr lvl="2"/>
            <a:endParaRPr lang="en-US" sz="1600" dirty="0" smtClean="0"/>
          </a:p>
          <a:p>
            <a:r>
              <a:rPr lang="en-US" sz="2000" dirty="0" smtClean="0"/>
              <a:t>Fault-tolerance critical in HPC</a:t>
            </a:r>
          </a:p>
          <a:p>
            <a:pPr lvl="1"/>
            <a:r>
              <a:rPr lang="en-US" dirty="0" smtClean="0"/>
              <a:t>Scientific simulations can take weeks to</a:t>
            </a:r>
            <a:br>
              <a:rPr lang="en-US" dirty="0" smtClean="0"/>
            </a:br>
            <a:r>
              <a:rPr lang="en-US" dirty="0" smtClean="0"/>
              <a:t>months; uncorrectable errors are very</a:t>
            </a:r>
            <a:br>
              <a:rPr lang="en-US" dirty="0" smtClean="0"/>
            </a:br>
            <a:r>
              <a:rPr lang="en-US" dirty="0" smtClean="0"/>
              <a:t>expensive (even with checkpoint restore)</a:t>
            </a:r>
          </a:p>
          <a:p>
            <a:pPr lvl="1"/>
            <a:r>
              <a:rPr lang="en-US" dirty="0" smtClean="0"/>
              <a:t>Even worse: Silent Data Corruption</a:t>
            </a:r>
          </a:p>
          <a:p>
            <a:pPr lvl="2"/>
            <a:r>
              <a:rPr lang="en-US" dirty="0" smtClean="0"/>
              <a:t>Months of simulation for a wrong answer, and you don’t even know it</a:t>
            </a:r>
          </a:p>
        </p:txBody>
      </p:sp>
      <p:graphicFrame>
        <p:nvGraphicFramePr>
          <p:cNvPr id="6" name="Table 5"/>
          <p:cNvGraphicFramePr>
            <a:graphicFrameLocks noGrp="1"/>
          </p:cNvGraphicFramePr>
          <p:nvPr>
            <p:extLst>
              <p:ext uri="{D42A27DB-BD31-4B8C-83A1-F6EECF244321}">
                <p14:modId xmlns:p14="http://schemas.microsoft.com/office/powerpoint/2010/main" val="3862225792"/>
              </p:ext>
            </p:extLst>
          </p:nvPr>
        </p:nvGraphicFramePr>
        <p:xfrm>
          <a:off x="4786659" y="3025083"/>
          <a:ext cx="4067409" cy="1706880"/>
        </p:xfrm>
        <a:graphic>
          <a:graphicData uri="http://schemas.openxmlformats.org/drawingml/2006/table">
            <a:tbl>
              <a:tblPr firstRow="1" bandRow="1">
                <a:tableStyleId>{5C22544A-7EE6-4342-B048-85BDC9FD1C3A}</a:tableStyleId>
              </a:tblPr>
              <a:tblGrid>
                <a:gridCol w="2631346"/>
                <a:gridCol w="1436063"/>
              </a:tblGrid>
              <a:tr h="214976">
                <a:tc>
                  <a:txBody>
                    <a:bodyPr/>
                    <a:lstStyle/>
                    <a:p>
                      <a:pPr algn="ctr"/>
                      <a:r>
                        <a:rPr lang="en-US" sz="1800" b="0" dirty="0" smtClean="0">
                          <a:solidFill>
                            <a:schemeClr val="bg1"/>
                          </a:solidFill>
                        </a:rPr>
                        <a:t>Fault Type</a:t>
                      </a:r>
                      <a:endParaRPr lang="en-US" sz="1800" b="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800" b="0" dirty="0" smtClean="0">
                          <a:solidFill>
                            <a:schemeClr val="bg1"/>
                          </a:solidFill>
                        </a:rPr>
                        <a:t>FIT Rate</a:t>
                      </a:r>
                      <a:endParaRPr lang="en-US" sz="1800" b="0"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11139">
                <a:tc>
                  <a:txBody>
                    <a:bodyPr/>
                    <a:lstStyle/>
                    <a:p>
                      <a:pPr algn="ctr"/>
                      <a:r>
                        <a:rPr lang="en-US" sz="1600" dirty="0" smtClean="0">
                          <a:solidFill>
                            <a:schemeClr val="tx1"/>
                          </a:solidFill>
                        </a:rPr>
                        <a:t>Single-bit, transient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14.2</a:t>
                      </a:r>
                      <a:endParaRPr lang="en-US" sz="16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r>
              <a:tr h="311139">
                <a:tc>
                  <a:txBody>
                    <a:bodyPr/>
                    <a:lstStyle/>
                    <a:p>
                      <a:pPr algn="ctr"/>
                      <a:r>
                        <a:rPr lang="en-US" sz="1600" dirty="0" smtClean="0">
                          <a:solidFill>
                            <a:schemeClr val="tx1"/>
                          </a:solidFill>
                        </a:rPr>
                        <a:t>Single-column,</a:t>
                      </a:r>
                      <a:r>
                        <a:rPr lang="en-US" sz="1600" baseline="0" dirty="0" smtClean="0">
                          <a:solidFill>
                            <a:schemeClr val="tx1"/>
                          </a:solidFill>
                        </a:rPr>
                        <a:t> </a:t>
                      </a:r>
                      <a:r>
                        <a:rPr lang="en-US" sz="1600" b="1" baseline="0" dirty="0" smtClean="0">
                          <a:solidFill>
                            <a:schemeClr val="tx1"/>
                          </a:solidFill>
                        </a:rPr>
                        <a:t>permanent</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5.6</a:t>
                      </a:r>
                      <a:endParaRPr lang="en-US" sz="16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r>
              <a:tr h="311139">
                <a:tc>
                  <a:txBody>
                    <a:bodyPr/>
                    <a:lstStyle/>
                    <a:p>
                      <a:pPr algn="ctr"/>
                      <a:r>
                        <a:rPr lang="en-US" sz="1600" dirty="0" smtClean="0">
                          <a:solidFill>
                            <a:schemeClr val="tx1"/>
                          </a:solidFill>
                        </a:rPr>
                        <a:t>Single-row,</a:t>
                      </a:r>
                      <a:r>
                        <a:rPr lang="en-US" sz="1600" baseline="0" dirty="0" smtClean="0">
                          <a:solidFill>
                            <a:schemeClr val="tx1"/>
                          </a:solidFill>
                        </a:rPr>
                        <a:t> </a:t>
                      </a:r>
                      <a:r>
                        <a:rPr lang="en-US" sz="1600" b="1" baseline="0" dirty="0" smtClean="0">
                          <a:solidFill>
                            <a:schemeClr val="tx1"/>
                          </a:solidFill>
                        </a:rPr>
                        <a:t>permanent</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8.2</a:t>
                      </a:r>
                      <a:endParaRPr lang="en-US" sz="16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6350" cap="flat" cmpd="sng" algn="ctr">
                      <a:solidFill>
                        <a:srgbClr val="B3B2B4">
                          <a:alpha val="49804"/>
                        </a:srgbClr>
                      </a:solidFill>
                      <a:prstDash val="sysDash"/>
                      <a:round/>
                      <a:headEnd type="none" w="med" len="med"/>
                      <a:tailEnd type="none" w="med" len="med"/>
                    </a:lnT>
                    <a:lnB w="6350" cap="flat" cmpd="sng" algn="ctr">
                      <a:solidFill>
                        <a:srgbClr val="B3B2B4">
                          <a:alpha val="49804"/>
                        </a:srgbClr>
                      </a:solidFill>
                      <a:prstDash val="sysDash"/>
                      <a:round/>
                      <a:headEnd type="none" w="med" len="med"/>
                      <a:tailEnd type="none" w="med" len="med"/>
                    </a:lnB>
                    <a:lnTlToBr w="12700" cmpd="sng">
                      <a:noFill/>
                      <a:prstDash val="solid"/>
                    </a:lnTlToBr>
                    <a:lnBlToTr w="12700" cmpd="sng">
                      <a:noFill/>
                      <a:prstDash val="solid"/>
                    </a:lnBlToTr>
                    <a:noFill/>
                  </a:tcPr>
                </a:tc>
              </a:tr>
              <a:tr h="311139">
                <a:tc>
                  <a:txBody>
                    <a:bodyPr/>
                    <a:lstStyle/>
                    <a:p>
                      <a:pPr algn="ctr"/>
                      <a:r>
                        <a:rPr lang="en-US" sz="1600" dirty="0" smtClean="0">
                          <a:solidFill>
                            <a:schemeClr val="tx1"/>
                          </a:solidFill>
                        </a:rPr>
                        <a:t>Single-bank, </a:t>
                      </a:r>
                      <a:r>
                        <a:rPr lang="en-US" sz="1600" b="1" dirty="0" smtClean="0">
                          <a:solidFill>
                            <a:schemeClr val="tx1"/>
                          </a:solidFill>
                        </a:rPr>
                        <a:t>permanent</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mpd="sng">
                      <a:noFill/>
                    </a:lnR>
                    <a:lnT w="6350" cap="flat" cmpd="sng" algn="ctr">
                      <a:solidFill>
                        <a:srgbClr val="B3B2B4">
                          <a:alpha val="49804"/>
                        </a:srgb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10.0</a:t>
                      </a:r>
                      <a:endParaRPr lang="en-US" sz="1600" dirty="0">
                        <a:solidFill>
                          <a:schemeClr val="tx1"/>
                        </a:solidFill>
                      </a:endParaRPr>
                    </a:p>
                  </a:txBody>
                  <a:tcPr anchor="ctr">
                    <a:lnL w="12700" cmpd="sng">
                      <a:noFill/>
                    </a:lnL>
                    <a:lnR w="12700" cap="flat" cmpd="sng" algn="ctr">
                      <a:solidFill>
                        <a:schemeClr val="tx1"/>
                      </a:solidFill>
                      <a:prstDash val="solid"/>
                      <a:round/>
                      <a:headEnd type="none" w="med" len="med"/>
                      <a:tailEnd type="none" w="med" len="med"/>
                    </a:lnR>
                    <a:lnT w="6350" cap="flat" cmpd="sng" algn="ctr">
                      <a:solidFill>
                        <a:srgbClr val="B3B2B4">
                          <a:alpha val="49804"/>
                        </a:srgbClr>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54549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Flexibility and Cost</a:t>
            </a:r>
            <a:endParaRPr lang="en-US" dirty="0"/>
          </a:p>
        </p:txBody>
      </p:sp>
      <p:sp>
        <p:nvSpPr>
          <p:cNvPr id="3" name="Content Placeholder 2"/>
          <p:cNvSpPr>
            <a:spLocks noGrp="1"/>
          </p:cNvSpPr>
          <p:nvPr>
            <p:ph idx="1"/>
          </p:nvPr>
        </p:nvSpPr>
        <p:spPr>
          <a:xfrm>
            <a:off x="156874" y="1434790"/>
            <a:ext cx="8229600" cy="426720"/>
          </a:xfrm>
        </p:spPr>
        <p:txBody>
          <a:bodyPr/>
          <a:lstStyle/>
          <a:p>
            <a:r>
              <a:rPr lang="en-US" dirty="0" smtClean="0"/>
              <a:t>Conventional DRAM uses the </a:t>
            </a:r>
            <a:r>
              <a:rPr lang="en-US" b="1" i="1" dirty="0" smtClean="0"/>
              <a:t>same</a:t>
            </a:r>
            <a:r>
              <a:rPr lang="en-US" dirty="0" smtClean="0"/>
              <a:t> chips for non-ECC and ECC DIMMs</a:t>
            </a:r>
            <a:endParaRPr lang="en-US" dirty="0"/>
          </a:p>
        </p:txBody>
      </p:sp>
      <p:grpSp>
        <p:nvGrpSpPr>
          <p:cNvPr id="4" name="Group 3"/>
          <p:cNvGrpSpPr/>
          <p:nvPr/>
        </p:nvGrpSpPr>
        <p:grpSpPr>
          <a:xfrm>
            <a:off x="1122471" y="2304911"/>
            <a:ext cx="3082851" cy="603898"/>
            <a:chOff x="743415" y="2028825"/>
            <a:chExt cx="3817609" cy="747829"/>
          </a:xfrm>
        </p:grpSpPr>
        <p:sp>
          <p:nvSpPr>
            <p:cNvPr id="5" name="Rectangle 4"/>
            <p:cNvSpPr/>
            <p:nvPr/>
          </p:nvSpPr>
          <p:spPr>
            <a:xfrm>
              <a:off x="828674" y="2028825"/>
              <a:ext cx="3661549" cy="695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Rectangle 5"/>
            <p:cNvSpPr/>
            <p:nvPr/>
          </p:nvSpPr>
          <p:spPr>
            <a:xfrm>
              <a:off x="895351"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 name="Rectangle 6"/>
            <p:cNvSpPr/>
            <p:nvPr/>
          </p:nvSpPr>
          <p:spPr>
            <a:xfrm>
              <a:off x="1291684"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 name="Rectangle 7"/>
            <p:cNvSpPr/>
            <p:nvPr/>
          </p:nvSpPr>
          <p:spPr>
            <a:xfrm>
              <a:off x="1688017"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9" name="Rectangle 8"/>
            <p:cNvSpPr/>
            <p:nvPr/>
          </p:nvSpPr>
          <p:spPr>
            <a:xfrm>
              <a:off x="2084350"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0" name="Rectangle 9"/>
            <p:cNvSpPr/>
            <p:nvPr/>
          </p:nvSpPr>
          <p:spPr>
            <a:xfrm>
              <a:off x="2480683"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1" name="Rectangle 10"/>
            <p:cNvSpPr/>
            <p:nvPr/>
          </p:nvSpPr>
          <p:spPr>
            <a:xfrm>
              <a:off x="2877016"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2" name="Rectangle 11"/>
            <p:cNvSpPr/>
            <p:nvPr/>
          </p:nvSpPr>
          <p:spPr>
            <a:xfrm>
              <a:off x="3273349"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3" name="Rectangle 12"/>
            <p:cNvSpPr/>
            <p:nvPr/>
          </p:nvSpPr>
          <p:spPr>
            <a:xfrm>
              <a:off x="3669682"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4" name="Rectangle 13"/>
            <p:cNvSpPr/>
            <p:nvPr/>
          </p:nvSpPr>
          <p:spPr>
            <a:xfrm>
              <a:off x="4066015"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5" name="Rounded Rectangle 14"/>
            <p:cNvSpPr/>
            <p:nvPr/>
          </p:nvSpPr>
          <p:spPr>
            <a:xfrm>
              <a:off x="743415"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6" name="Rounded Rectangle 15"/>
            <p:cNvSpPr/>
            <p:nvPr/>
          </p:nvSpPr>
          <p:spPr>
            <a:xfrm>
              <a:off x="4438360" y="2605668"/>
              <a:ext cx="122664"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17" name="Oval 16"/>
            <p:cNvSpPr/>
            <p:nvPr/>
          </p:nvSpPr>
          <p:spPr>
            <a:xfrm>
              <a:off x="2831471" y="2672749"/>
              <a:ext cx="45719" cy="854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grpSp>
        <p:nvGrpSpPr>
          <p:cNvPr id="18" name="Group 17"/>
          <p:cNvGrpSpPr/>
          <p:nvPr/>
        </p:nvGrpSpPr>
        <p:grpSpPr>
          <a:xfrm>
            <a:off x="4664839" y="2304911"/>
            <a:ext cx="2763189" cy="603898"/>
            <a:chOff x="743415" y="2028825"/>
            <a:chExt cx="3421751" cy="747829"/>
          </a:xfrm>
        </p:grpSpPr>
        <p:sp>
          <p:nvSpPr>
            <p:cNvPr id="19" name="Rectangle 18"/>
            <p:cNvSpPr/>
            <p:nvPr/>
          </p:nvSpPr>
          <p:spPr>
            <a:xfrm>
              <a:off x="828676" y="2028825"/>
              <a:ext cx="3262905" cy="695325"/>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0" name="Rectangle 19"/>
            <p:cNvSpPr/>
            <p:nvPr/>
          </p:nvSpPr>
          <p:spPr>
            <a:xfrm>
              <a:off x="895351"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1" name="Rectangle 20"/>
            <p:cNvSpPr/>
            <p:nvPr/>
          </p:nvSpPr>
          <p:spPr>
            <a:xfrm>
              <a:off x="1291684"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2" name="Rectangle 21"/>
            <p:cNvSpPr/>
            <p:nvPr/>
          </p:nvSpPr>
          <p:spPr>
            <a:xfrm>
              <a:off x="1688017"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3" name="Rectangle 22"/>
            <p:cNvSpPr/>
            <p:nvPr/>
          </p:nvSpPr>
          <p:spPr>
            <a:xfrm>
              <a:off x="2084350"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4" name="Rectangle 23"/>
            <p:cNvSpPr/>
            <p:nvPr/>
          </p:nvSpPr>
          <p:spPr>
            <a:xfrm>
              <a:off x="2480683"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5" name="Rectangle 24"/>
            <p:cNvSpPr/>
            <p:nvPr/>
          </p:nvSpPr>
          <p:spPr>
            <a:xfrm>
              <a:off x="2877016"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3273349"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7" name="Rectangle 26"/>
            <p:cNvSpPr/>
            <p:nvPr/>
          </p:nvSpPr>
          <p:spPr>
            <a:xfrm>
              <a:off x="3669682" y="2105025"/>
              <a:ext cx="342900" cy="457200"/>
            </a:xfrm>
            <a:prstGeom prst="rect">
              <a:avLst/>
            </a:prstGeom>
            <a:solidFill>
              <a:schemeClr val="accent6">
                <a:lumMod val="75000"/>
              </a:schemeClr>
            </a:solidFill>
            <a:ln>
              <a:noFill/>
            </a:ln>
            <a:effectLst/>
            <a:scene3d>
              <a:camera prst="orthographicFront">
                <a:rot lat="0" lon="0" rev="0"/>
              </a:camera>
              <a:lightRig rig="chilly" dir="t">
                <a:rot lat="0" lon="0" rev="18480000"/>
              </a:lightRig>
            </a:scene3d>
            <a:sp3d prstMaterial="metal">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9" name="Rounded Rectangle 28"/>
            <p:cNvSpPr/>
            <p:nvPr/>
          </p:nvSpPr>
          <p:spPr>
            <a:xfrm>
              <a:off x="743415"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0" name="Rounded Rectangle 29"/>
            <p:cNvSpPr/>
            <p:nvPr/>
          </p:nvSpPr>
          <p:spPr>
            <a:xfrm>
              <a:off x="4042503" y="2605668"/>
              <a:ext cx="122663" cy="170986"/>
            </a:xfrm>
            <a:prstGeom prst="round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31" name="Oval 30"/>
            <p:cNvSpPr/>
            <p:nvPr/>
          </p:nvSpPr>
          <p:spPr>
            <a:xfrm>
              <a:off x="2555298" y="2672749"/>
              <a:ext cx="45719" cy="8549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sp>
        <p:nvSpPr>
          <p:cNvPr id="32" name="Right Brace 31"/>
          <p:cNvSpPr/>
          <p:nvPr/>
        </p:nvSpPr>
        <p:spPr>
          <a:xfrm rot="5400000">
            <a:off x="2424499" y="1730899"/>
            <a:ext cx="160026" cy="2515847"/>
          </a:xfrm>
          <a:prstGeom prst="rightBrace">
            <a:avLst>
              <a:gd name="adj1" fmla="val 3853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869300" y="3048367"/>
            <a:ext cx="2980303" cy="369332"/>
          </a:xfrm>
          <a:prstGeom prst="rect">
            <a:avLst/>
          </a:prstGeom>
          <a:noFill/>
        </p:spPr>
        <p:txBody>
          <a:bodyPr wrap="none" rtlCol="0">
            <a:spAutoFit/>
          </a:bodyPr>
          <a:lstStyle/>
          <a:p>
            <a:pPr>
              <a:spcBef>
                <a:spcPts val="300"/>
              </a:spcBef>
              <a:buClr>
                <a:schemeClr val="bg2"/>
              </a:buClr>
            </a:pPr>
            <a:r>
              <a:rPr lang="en-US" b="1" dirty="0" smtClean="0"/>
              <a:t>Data</a:t>
            </a:r>
            <a:r>
              <a:rPr lang="en-US" dirty="0" smtClean="0"/>
              <a:t>: Eight x8 DRAM chips</a:t>
            </a:r>
            <a:endParaRPr lang="en-US" dirty="0" smtClean="0"/>
          </a:p>
        </p:txBody>
      </p:sp>
      <p:sp>
        <p:nvSpPr>
          <p:cNvPr id="34" name="TextBox 33"/>
          <p:cNvSpPr txBox="1"/>
          <p:nvPr/>
        </p:nvSpPr>
        <p:spPr>
          <a:xfrm>
            <a:off x="1331148" y="3421417"/>
            <a:ext cx="2775119" cy="369332"/>
          </a:xfrm>
          <a:prstGeom prst="rect">
            <a:avLst/>
          </a:prstGeom>
          <a:noFill/>
        </p:spPr>
        <p:txBody>
          <a:bodyPr wrap="none" rtlCol="0">
            <a:spAutoFit/>
          </a:bodyPr>
          <a:lstStyle/>
          <a:p>
            <a:pPr>
              <a:spcBef>
                <a:spcPts val="300"/>
              </a:spcBef>
              <a:buClr>
                <a:schemeClr val="bg2"/>
              </a:buClr>
            </a:pPr>
            <a:r>
              <a:rPr lang="en-US" b="1" dirty="0" smtClean="0"/>
              <a:t>ECC</a:t>
            </a:r>
            <a:r>
              <a:rPr lang="en-US" dirty="0" smtClean="0"/>
              <a:t>: One x8 DRAM chip</a:t>
            </a:r>
            <a:endParaRPr lang="en-US" dirty="0" smtClean="0"/>
          </a:p>
        </p:txBody>
      </p:sp>
      <p:cxnSp>
        <p:nvCxnSpPr>
          <p:cNvPr id="36" name="Straight Arrow Connector 35"/>
          <p:cNvCxnSpPr/>
          <p:nvPr/>
        </p:nvCxnSpPr>
        <p:spPr>
          <a:xfrm flipV="1">
            <a:off x="3944037" y="2908809"/>
            <a:ext cx="0" cy="50889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Right Brace 36"/>
          <p:cNvSpPr/>
          <p:nvPr/>
        </p:nvSpPr>
        <p:spPr>
          <a:xfrm rot="5400000">
            <a:off x="5966875" y="1790444"/>
            <a:ext cx="160026" cy="2515847"/>
          </a:xfrm>
          <a:prstGeom prst="rightBrace">
            <a:avLst>
              <a:gd name="adj1" fmla="val 3853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4560995" y="3163254"/>
            <a:ext cx="2980303" cy="369332"/>
          </a:xfrm>
          <a:prstGeom prst="rect">
            <a:avLst/>
          </a:prstGeom>
          <a:noFill/>
        </p:spPr>
        <p:txBody>
          <a:bodyPr wrap="none" rtlCol="0">
            <a:spAutoFit/>
          </a:bodyPr>
          <a:lstStyle/>
          <a:p>
            <a:pPr>
              <a:spcBef>
                <a:spcPts val="300"/>
              </a:spcBef>
              <a:buClr>
                <a:schemeClr val="bg2"/>
              </a:buClr>
            </a:pPr>
            <a:r>
              <a:rPr lang="en-US" b="1" dirty="0" smtClean="0"/>
              <a:t>Data</a:t>
            </a:r>
            <a:r>
              <a:rPr lang="en-US" dirty="0" smtClean="0"/>
              <a:t>: Eight x8 DRAM chips</a:t>
            </a:r>
            <a:endParaRPr lang="en-US" dirty="0" smtClean="0"/>
          </a:p>
        </p:txBody>
      </p:sp>
      <p:sp>
        <p:nvSpPr>
          <p:cNvPr id="39" name="TextBox 38"/>
          <p:cNvSpPr txBox="1"/>
          <p:nvPr/>
        </p:nvSpPr>
        <p:spPr>
          <a:xfrm>
            <a:off x="1993908" y="1943284"/>
            <a:ext cx="1351652" cy="369332"/>
          </a:xfrm>
          <a:prstGeom prst="rect">
            <a:avLst/>
          </a:prstGeom>
          <a:noFill/>
        </p:spPr>
        <p:txBody>
          <a:bodyPr wrap="none" rtlCol="0">
            <a:spAutoFit/>
          </a:bodyPr>
          <a:lstStyle/>
          <a:p>
            <a:pPr>
              <a:spcBef>
                <a:spcPts val="300"/>
              </a:spcBef>
              <a:buClr>
                <a:schemeClr val="bg2"/>
              </a:buClr>
            </a:pPr>
            <a:r>
              <a:rPr lang="en-US" b="1" dirty="0" smtClean="0"/>
              <a:t>ECC DIMM</a:t>
            </a:r>
            <a:endParaRPr lang="en-US" b="1" dirty="0" smtClean="0"/>
          </a:p>
        </p:txBody>
      </p:sp>
      <p:sp>
        <p:nvSpPr>
          <p:cNvPr id="40" name="TextBox 39"/>
          <p:cNvSpPr txBox="1"/>
          <p:nvPr/>
        </p:nvSpPr>
        <p:spPr>
          <a:xfrm>
            <a:off x="5106725" y="1943284"/>
            <a:ext cx="1877437" cy="369332"/>
          </a:xfrm>
          <a:prstGeom prst="rect">
            <a:avLst/>
          </a:prstGeom>
          <a:noFill/>
        </p:spPr>
        <p:txBody>
          <a:bodyPr wrap="none" rtlCol="0">
            <a:spAutoFit/>
          </a:bodyPr>
          <a:lstStyle/>
          <a:p>
            <a:pPr>
              <a:spcBef>
                <a:spcPts val="300"/>
              </a:spcBef>
              <a:buClr>
                <a:schemeClr val="bg2"/>
              </a:buClr>
            </a:pPr>
            <a:r>
              <a:rPr lang="en-US" b="1" dirty="0" smtClean="0"/>
              <a:t>Non-ECC DIMM</a:t>
            </a:r>
            <a:endParaRPr lang="en-US" b="1" dirty="0" smtClean="0"/>
          </a:p>
        </p:txBody>
      </p:sp>
      <p:sp>
        <p:nvSpPr>
          <p:cNvPr id="41" name="Rectangle 40"/>
          <p:cNvSpPr/>
          <p:nvPr/>
        </p:nvSpPr>
        <p:spPr>
          <a:xfrm>
            <a:off x="1129905" y="2334918"/>
            <a:ext cx="6305557" cy="458116"/>
          </a:xfrm>
          <a:prstGeom prst="rect">
            <a:avLst/>
          </a:prstGeom>
          <a:noFill/>
          <a:ln w="28575">
            <a:solidFill>
              <a:schemeClr val="accent5"/>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cxnSp>
        <p:nvCxnSpPr>
          <p:cNvPr id="44" name="Straight Arrow Connector 43"/>
          <p:cNvCxnSpPr/>
          <p:nvPr/>
        </p:nvCxnSpPr>
        <p:spPr>
          <a:xfrm flipH="1">
            <a:off x="3623985" y="1772300"/>
            <a:ext cx="138451" cy="453483"/>
          </a:xfrm>
          <a:prstGeom prst="straightConnector1">
            <a:avLst/>
          </a:prstGeom>
          <a:ln w="5715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944037" y="1772300"/>
            <a:ext cx="789653" cy="453483"/>
          </a:xfrm>
          <a:prstGeom prst="straightConnector1">
            <a:avLst/>
          </a:prstGeom>
          <a:ln w="57150">
            <a:solidFill>
              <a:schemeClr val="accent5"/>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Content Placeholder 2"/>
          <p:cNvSpPr txBox="1">
            <a:spLocks/>
          </p:cNvSpPr>
          <p:nvPr/>
        </p:nvSpPr>
        <p:spPr>
          <a:xfrm>
            <a:off x="151084" y="4201850"/>
            <a:ext cx="8229600" cy="1092077"/>
          </a:xfrm>
          <a:prstGeom prst="rect">
            <a:avLst/>
          </a:prstGeom>
        </p:spPr>
        <p:txBody>
          <a:bodyPr vert="horz" lIns="91440" tIns="45720" rIns="91440" bIns="45720" rtlCol="0">
            <a:normAutofit/>
          </a:bodyPr>
          <a:lstStyle>
            <a:lvl1pPr marL="168275" indent="-168275" algn="l" defTabSz="914400" rtl="0" eaLnBrk="1" latinLnBrk="0" hangingPunct="1">
              <a:spcBef>
                <a:spcPts val="800"/>
              </a:spcBef>
              <a:spcAft>
                <a:spcPts val="0"/>
              </a:spcAft>
              <a:buClr>
                <a:schemeClr val="bg2"/>
              </a:buClr>
              <a:buFont typeface="Wingdings 3" pitchFamily="18" charset="2"/>
              <a:buChar char="}"/>
              <a:defRPr sz="18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2"/>
              </a:buClr>
              <a:buFont typeface="Arial" pitchFamily="34" charset="0"/>
              <a:buChar char="•"/>
              <a:defRPr sz="1400" kern="1200" baseline="0">
                <a:solidFill>
                  <a:schemeClr val="tx1"/>
                </a:solidFill>
                <a:latin typeface="+mn-lt"/>
                <a:ea typeface="+mn-ea"/>
                <a:cs typeface="+mn-cs"/>
              </a:defRPr>
            </a:lvl3pPr>
            <a:lvl4pPr marL="1371600" indent="-18288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Memory vendor only needs to design a single DRAM chip</a:t>
            </a:r>
          </a:p>
          <a:p>
            <a:pPr lvl="1"/>
            <a:r>
              <a:rPr lang="en-US" dirty="0" smtClean="0"/>
              <a:t>+12.5% storage for SECDED: just add one (x8) or two (x4) extra chips</a:t>
            </a:r>
          </a:p>
          <a:p>
            <a:pPr lvl="1"/>
            <a:r>
              <a:rPr lang="en-US" dirty="0" smtClean="0"/>
              <a:t>DIMM PCB design a lot cheaper</a:t>
            </a:r>
            <a:endParaRPr lang="en-US" dirty="0"/>
          </a:p>
        </p:txBody>
      </p:sp>
    </p:spTree>
    <p:extLst>
      <p:ext uri="{BB962C8B-B14F-4D97-AF65-F5344CB8AC3E}">
        <p14:creationId xmlns:p14="http://schemas.microsoft.com/office/powerpoint/2010/main" val="204429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Add 12.5% Storage to 3D DRAM?</a:t>
            </a:r>
            <a:endParaRPr lang="en-US" dirty="0"/>
          </a:p>
        </p:txBody>
      </p:sp>
      <p:sp>
        <p:nvSpPr>
          <p:cNvPr id="3" name="Content Placeholder 2"/>
          <p:cNvSpPr>
            <a:spLocks noGrp="1"/>
          </p:cNvSpPr>
          <p:nvPr>
            <p:ph idx="1"/>
          </p:nvPr>
        </p:nvSpPr>
        <p:spPr>
          <a:xfrm>
            <a:off x="156874" y="1268262"/>
            <a:ext cx="4982946" cy="1363422"/>
          </a:xfrm>
        </p:spPr>
        <p:txBody>
          <a:bodyPr/>
          <a:lstStyle/>
          <a:p>
            <a:r>
              <a:rPr lang="en-US" dirty="0" smtClean="0"/>
              <a:t>Make row 12.5% wider?</a:t>
            </a:r>
          </a:p>
          <a:p>
            <a:pPr lvl="1"/>
            <a:r>
              <a:rPr lang="en-US" dirty="0" smtClean="0"/>
              <a:t>Memory vendor must support two different ICs</a:t>
            </a:r>
          </a:p>
          <a:p>
            <a:r>
              <a:rPr lang="en-US" dirty="0" smtClean="0"/>
              <a:t>Add more chips?</a:t>
            </a:r>
            <a:endParaRPr lang="en-US" dirty="0"/>
          </a:p>
        </p:txBody>
      </p:sp>
      <p:sp>
        <p:nvSpPr>
          <p:cNvPr id="4" name="Rectangle 3"/>
          <p:cNvSpPr/>
          <p:nvPr/>
        </p:nvSpPr>
        <p:spPr>
          <a:xfrm>
            <a:off x="3731941" y="847492"/>
            <a:ext cx="728547" cy="698810"/>
          </a:xfrm>
          <a:prstGeom prst="rect">
            <a:avLst/>
          </a:prstGeom>
          <a:solidFill>
            <a:schemeClr val="accent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5" name="Rectangle 4"/>
          <p:cNvSpPr/>
          <p:nvPr/>
        </p:nvSpPr>
        <p:spPr>
          <a:xfrm>
            <a:off x="5139820" y="847492"/>
            <a:ext cx="728547" cy="69881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6" name="Rectangle 5"/>
          <p:cNvSpPr/>
          <p:nvPr/>
        </p:nvSpPr>
        <p:spPr>
          <a:xfrm>
            <a:off x="5868367" y="847492"/>
            <a:ext cx="87426" cy="698810"/>
          </a:xfrm>
          <a:prstGeom prst="rect">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7" name="Right Arrow 6"/>
          <p:cNvSpPr/>
          <p:nvPr/>
        </p:nvSpPr>
        <p:spPr>
          <a:xfrm>
            <a:off x="4594302" y="959004"/>
            <a:ext cx="423747" cy="423746"/>
          </a:xfrm>
          <a:prstGeom prst="rightArrow">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8" name="Rectangle 7"/>
          <p:cNvSpPr/>
          <p:nvPr/>
        </p:nvSpPr>
        <p:spPr>
          <a:xfrm>
            <a:off x="5139820" y="847492"/>
            <a:ext cx="815973" cy="698810"/>
          </a:xfrm>
          <a:prstGeom prst="rect">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pic>
        <p:nvPicPr>
          <p:cNvPr id="4098" name="Picture 2" descr="C:\Users\gloh\AppData\Local\Microsoft\Windows\Temporary Internet Files\Content.IE5\UNDBA9DA\MC90044132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019406"/>
            <a:ext cx="726688" cy="72668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24687" y="2424220"/>
            <a:ext cx="8194578" cy="3157171"/>
            <a:chOff x="424687" y="2424220"/>
            <a:chExt cx="8194578" cy="3157171"/>
          </a:xfrm>
        </p:grpSpPr>
        <p:sp>
          <p:nvSpPr>
            <p:cNvPr id="10" name="Left Brace 9"/>
            <p:cNvSpPr/>
            <p:nvPr/>
          </p:nvSpPr>
          <p:spPr>
            <a:xfrm>
              <a:off x="761618" y="3822301"/>
              <a:ext cx="136800" cy="1510719"/>
            </a:xfrm>
            <a:prstGeom prst="leftBrace">
              <a:avLst>
                <a:gd name="adj1" fmla="val 42816"/>
                <a:gd name="adj2"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11" name="TextBox 10"/>
            <p:cNvSpPr txBox="1"/>
            <p:nvPr/>
          </p:nvSpPr>
          <p:spPr>
            <a:xfrm rot="16200000">
              <a:off x="-530190" y="4226405"/>
              <a:ext cx="2309863" cy="400110"/>
            </a:xfrm>
            <a:prstGeom prst="rect">
              <a:avLst/>
            </a:prstGeom>
            <a:noFill/>
          </p:spPr>
          <p:txBody>
            <a:bodyPr wrap="none" rtlCol="0">
              <a:spAutoFit/>
            </a:bodyPr>
            <a:lstStyle/>
            <a:p>
              <a:r>
                <a:rPr lang="en-US" sz="2000" dirty="0" smtClean="0">
                  <a:latin typeface="Calibri" pitchFamily="34" charset="0"/>
                  <a:cs typeface="Calibri" pitchFamily="34" charset="0"/>
                </a:rPr>
                <a:t>8 DRAM chips (data)</a:t>
              </a:r>
            </a:p>
          </p:txBody>
        </p:sp>
        <p:pic>
          <p:nvPicPr>
            <p:cNvPr id="12" name="Picture 11"/>
            <p:cNvPicPr>
              <a:picLocks noChangeAspect="1"/>
            </p:cNvPicPr>
            <p:nvPr/>
          </p:nvPicPr>
          <p:blipFill rotWithShape="1">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l="8740" t="14725" r="3937" b="28099"/>
            <a:stretch/>
          </p:blipFill>
          <p:spPr>
            <a:xfrm>
              <a:off x="634465" y="2424220"/>
              <a:ext cx="7984800" cy="2908800"/>
            </a:xfrm>
            <a:prstGeom prst="rect">
              <a:avLst/>
            </a:prstGeom>
          </p:spPr>
        </p:pic>
        <p:sp>
          <p:nvSpPr>
            <p:cNvPr id="13" name="TextBox 12"/>
            <p:cNvSpPr txBox="1"/>
            <p:nvPr/>
          </p:nvSpPr>
          <p:spPr>
            <a:xfrm>
              <a:off x="1089578" y="2688676"/>
              <a:ext cx="1242071" cy="477054"/>
            </a:xfrm>
            <a:prstGeom prst="rect">
              <a:avLst/>
            </a:prstGeom>
            <a:noFill/>
          </p:spPr>
          <p:txBody>
            <a:bodyPr wrap="none" rtlCol="0">
              <a:spAutoFit/>
            </a:bodyPr>
            <a:lstStyle/>
            <a:p>
              <a:pPr algn="ctr">
                <a:lnSpc>
                  <a:spcPts val="1500"/>
                </a:lnSpc>
              </a:pPr>
              <a:r>
                <a:rPr lang="en-US" sz="2000" b="1" dirty="0" smtClean="0">
                  <a:latin typeface="Calibri" pitchFamily="34" charset="0"/>
                  <a:cs typeface="Calibri" pitchFamily="34" charset="0"/>
                </a:rPr>
                <a:t>9</a:t>
              </a:r>
              <a:r>
                <a:rPr lang="en-US" sz="2000" b="1" baseline="30000" dirty="0" smtClean="0">
                  <a:latin typeface="Calibri" pitchFamily="34" charset="0"/>
                  <a:cs typeface="Calibri" pitchFamily="34" charset="0"/>
                </a:rPr>
                <a:t>th</a:t>
              </a:r>
              <a:r>
                <a:rPr lang="en-US" sz="2000" b="1" dirty="0" smtClean="0">
                  <a:latin typeface="Calibri" pitchFamily="34" charset="0"/>
                  <a:cs typeface="Calibri" pitchFamily="34" charset="0"/>
                </a:rPr>
                <a:t> DRAM</a:t>
              </a:r>
            </a:p>
            <a:p>
              <a:pPr algn="ctr">
                <a:lnSpc>
                  <a:spcPts val="1500"/>
                </a:lnSpc>
              </a:pPr>
              <a:r>
                <a:rPr lang="en-US" sz="2000" b="1" dirty="0" smtClean="0">
                  <a:latin typeface="Calibri" pitchFamily="34" charset="0"/>
                  <a:cs typeface="Calibri" pitchFamily="34" charset="0"/>
                </a:rPr>
                <a:t>chip (ECC)</a:t>
              </a:r>
            </a:p>
          </p:txBody>
        </p:sp>
        <p:sp>
          <p:nvSpPr>
            <p:cNvPr id="14" name="Rectangular Callout 13"/>
            <p:cNvSpPr/>
            <p:nvPr/>
          </p:nvSpPr>
          <p:spPr bwMode="auto">
            <a:xfrm>
              <a:off x="3499200" y="2633020"/>
              <a:ext cx="1339200" cy="455728"/>
            </a:xfrm>
            <a:prstGeom prst="wedgeRectCallout">
              <a:avLst>
                <a:gd name="adj1" fmla="val 63585"/>
                <a:gd name="adj2" fmla="val 113580"/>
              </a:avLst>
            </a:prstGeom>
            <a:solidFill>
              <a:schemeClr val="bg1">
                <a:lumMod val="85000"/>
              </a:schemeClr>
            </a:solidFill>
            <a:ln w="6350" algn="ctr">
              <a:solidFill>
                <a:schemeClr val="tx1"/>
              </a:solidFill>
              <a:prstDash val="dash"/>
              <a:round/>
              <a:headEnd/>
              <a:tailEnd/>
            </a:ln>
            <a:effectLst>
              <a:outerShdw blurRad="50800" dist="38100" dir="5400000" algn="t" rotWithShape="0">
                <a:prstClr val="black">
                  <a:alpha val="40000"/>
                </a:prstClr>
              </a:outerShdw>
            </a:effectLst>
          </p:spPr>
          <p:txBody>
            <a:bodyPr lIns="0" tIns="0" rIns="0" bIns="0" rtlCol="0" anchor="ctr"/>
            <a:lstStyle/>
            <a:p>
              <a:pPr algn="ctr">
                <a:lnSpc>
                  <a:spcPts val="1400"/>
                </a:lnSpc>
              </a:pPr>
              <a:r>
                <a:rPr lang="en-US" dirty="0" smtClean="0">
                  <a:latin typeface="Calibri" pitchFamily="34" charset="0"/>
                  <a:cs typeface="Calibri" pitchFamily="34" charset="0"/>
                </a:rPr>
                <a:t>½ DRAM chip</a:t>
              </a:r>
            </a:p>
            <a:p>
              <a:pPr algn="ctr">
                <a:lnSpc>
                  <a:spcPts val="1400"/>
                </a:lnSpc>
              </a:pPr>
              <a:r>
                <a:rPr lang="en-US" dirty="0" smtClean="0">
                  <a:latin typeface="Calibri" pitchFamily="34" charset="0"/>
                  <a:cs typeface="Calibri" pitchFamily="34" charset="0"/>
                </a:rPr>
                <a:t>for ECC (?)</a:t>
              </a:r>
              <a:endParaRPr lang="en-US" dirty="0">
                <a:latin typeface="Calibri" pitchFamily="34" charset="0"/>
                <a:cs typeface="Calibri" pitchFamily="34" charset="0"/>
              </a:endParaRPr>
            </a:p>
          </p:txBody>
        </p:sp>
        <p:sp>
          <p:nvSpPr>
            <p:cNvPr id="15" name="Left Brace 14"/>
            <p:cNvSpPr/>
            <p:nvPr/>
          </p:nvSpPr>
          <p:spPr>
            <a:xfrm>
              <a:off x="3914740" y="3470409"/>
              <a:ext cx="136800" cy="1588998"/>
            </a:xfrm>
            <a:prstGeom prst="leftBrace">
              <a:avLst>
                <a:gd name="adj1" fmla="val 42816"/>
                <a:gd name="adj2"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16" name="TextBox 15"/>
            <p:cNvSpPr txBox="1"/>
            <p:nvPr/>
          </p:nvSpPr>
          <p:spPr>
            <a:xfrm rot="16200000">
              <a:off x="2681369" y="4131986"/>
              <a:ext cx="2309863" cy="265842"/>
            </a:xfrm>
            <a:prstGeom prst="rect">
              <a:avLst/>
            </a:prstGeom>
            <a:noFill/>
          </p:spPr>
          <p:txBody>
            <a:bodyPr wrap="none" rtlCol="0">
              <a:spAutoFit/>
            </a:bodyPr>
            <a:lstStyle/>
            <a:p>
              <a:pPr algn="ctr">
                <a:lnSpc>
                  <a:spcPts val="1100"/>
                </a:lnSpc>
              </a:pPr>
              <a:r>
                <a:rPr lang="en-US" sz="2000" dirty="0">
                  <a:latin typeface="Calibri" pitchFamily="34" charset="0"/>
                  <a:cs typeface="Calibri" pitchFamily="34" charset="0"/>
                </a:rPr>
                <a:t>4</a:t>
              </a:r>
              <a:r>
                <a:rPr lang="en-US" sz="2000" dirty="0" smtClean="0">
                  <a:latin typeface="Calibri" pitchFamily="34" charset="0"/>
                  <a:cs typeface="Calibri" pitchFamily="34" charset="0"/>
                </a:rPr>
                <a:t> DRAM chips (data)</a:t>
              </a:r>
            </a:p>
          </p:txBody>
        </p:sp>
        <p:sp>
          <p:nvSpPr>
            <p:cNvPr id="17" name="Left Brace 16"/>
            <p:cNvSpPr/>
            <p:nvPr/>
          </p:nvSpPr>
          <p:spPr>
            <a:xfrm>
              <a:off x="6329964" y="3294132"/>
              <a:ext cx="136800" cy="1457666"/>
            </a:xfrm>
            <a:prstGeom prst="leftBrace">
              <a:avLst>
                <a:gd name="adj1" fmla="val 42816"/>
                <a:gd name="adj2"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18" name="TextBox 17"/>
            <p:cNvSpPr txBox="1"/>
            <p:nvPr/>
          </p:nvSpPr>
          <p:spPr>
            <a:xfrm rot="16200000">
              <a:off x="5096592" y="3890044"/>
              <a:ext cx="2309863" cy="265842"/>
            </a:xfrm>
            <a:prstGeom prst="rect">
              <a:avLst/>
            </a:prstGeom>
            <a:noFill/>
          </p:spPr>
          <p:txBody>
            <a:bodyPr wrap="none" rtlCol="0">
              <a:spAutoFit/>
            </a:bodyPr>
            <a:lstStyle/>
            <a:p>
              <a:pPr algn="ctr">
                <a:lnSpc>
                  <a:spcPts val="1100"/>
                </a:lnSpc>
              </a:pPr>
              <a:r>
                <a:rPr lang="en-US" sz="2000" dirty="0">
                  <a:latin typeface="Calibri" pitchFamily="34" charset="0"/>
                  <a:cs typeface="Calibri" pitchFamily="34" charset="0"/>
                </a:rPr>
                <a:t>4</a:t>
              </a:r>
              <a:r>
                <a:rPr lang="en-US" sz="2000" dirty="0" smtClean="0">
                  <a:latin typeface="Calibri" pitchFamily="34" charset="0"/>
                  <a:cs typeface="Calibri" pitchFamily="34" charset="0"/>
                </a:rPr>
                <a:t> DRAM chips (data)</a:t>
              </a:r>
            </a:p>
          </p:txBody>
        </p:sp>
        <p:sp>
          <p:nvSpPr>
            <p:cNvPr id="19" name="Rectangular Callout 18"/>
            <p:cNvSpPr/>
            <p:nvPr/>
          </p:nvSpPr>
          <p:spPr bwMode="auto">
            <a:xfrm>
              <a:off x="6984000" y="2596511"/>
              <a:ext cx="1197089" cy="298947"/>
            </a:xfrm>
            <a:prstGeom prst="wedgeRectCallout">
              <a:avLst>
                <a:gd name="adj1" fmla="val -10431"/>
                <a:gd name="adj2" fmla="val 144470"/>
              </a:avLst>
            </a:prstGeom>
            <a:solidFill>
              <a:schemeClr val="bg1">
                <a:lumMod val="85000"/>
              </a:schemeClr>
            </a:solidFill>
            <a:ln w="6350" algn="ctr">
              <a:solidFill>
                <a:schemeClr val="tx1"/>
              </a:solidFill>
              <a:prstDash val="dash"/>
              <a:round/>
              <a:headEnd/>
              <a:tailEnd/>
            </a:ln>
            <a:effectLst>
              <a:outerShdw blurRad="50800" dist="38100" dir="5400000" algn="t" rotWithShape="0">
                <a:prstClr val="black">
                  <a:alpha val="40000"/>
                </a:prstClr>
              </a:outerShdw>
            </a:effectLst>
          </p:spPr>
          <p:txBody>
            <a:bodyPr lIns="0" tIns="0" rIns="0" bIns="0" rtlCol="0" anchor="ctr"/>
            <a:lstStyle/>
            <a:p>
              <a:pPr algn="ctr">
                <a:lnSpc>
                  <a:spcPts val="1400"/>
                </a:lnSpc>
              </a:pPr>
              <a:r>
                <a:rPr lang="en-US" dirty="0">
                  <a:latin typeface="Calibri" pitchFamily="34" charset="0"/>
                  <a:cs typeface="Calibri" pitchFamily="34" charset="0"/>
                </a:rPr>
                <a:t>(½ wasted)</a:t>
              </a:r>
              <a:endParaRPr lang="en-US" dirty="0">
                <a:latin typeface="Calibri" pitchFamily="34" charset="0"/>
                <a:cs typeface="Calibri" pitchFamily="34" charset="0"/>
              </a:endParaRPr>
            </a:p>
          </p:txBody>
        </p:sp>
        <p:sp>
          <p:nvSpPr>
            <p:cNvPr id="20" name="TextBox 19"/>
            <p:cNvSpPr txBox="1"/>
            <p:nvPr/>
          </p:nvSpPr>
          <p:spPr>
            <a:xfrm>
              <a:off x="6890200" y="3145591"/>
              <a:ext cx="1242071" cy="477054"/>
            </a:xfrm>
            <a:prstGeom prst="rect">
              <a:avLst/>
            </a:prstGeom>
            <a:noFill/>
          </p:spPr>
          <p:txBody>
            <a:bodyPr wrap="none" rtlCol="0">
              <a:spAutoFit/>
            </a:bodyPr>
            <a:lstStyle/>
            <a:p>
              <a:pPr algn="ctr">
                <a:lnSpc>
                  <a:spcPts val="1500"/>
                </a:lnSpc>
              </a:pPr>
              <a:r>
                <a:rPr lang="en-US" sz="2000" b="1" dirty="0">
                  <a:latin typeface="Calibri" pitchFamily="34" charset="0"/>
                  <a:cs typeface="Calibri" pitchFamily="34" charset="0"/>
                </a:rPr>
                <a:t>5</a:t>
              </a:r>
              <a:r>
                <a:rPr lang="en-US" sz="2000" b="1" baseline="30000" dirty="0" smtClean="0">
                  <a:latin typeface="Calibri" pitchFamily="34" charset="0"/>
                  <a:cs typeface="Calibri" pitchFamily="34" charset="0"/>
                </a:rPr>
                <a:t>th</a:t>
              </a:r>
              <a:r>
                <a:rPr lang="en-US" sz="2000" b="1" dirty="0" smtClean="0">
                  <a:latin typeface="Calibri" pitchFamily="34" charset="0"/>
                  <a:cs typeface="Calibri" pitchFamily="34" charset="0"/>
                </a:rPr>
                <a:t> DRAM</a:t>
              </a:r>
            </a:p>
            <a:p>
              <a:pPr algn="ctr">
                <a:lnSpc>
                  <a:spcPts val="1500"/>
                </a:lnSpc>
              </a:pPr>
              <a:r>
                <a:rPr lang="en-US" sz="2000" b="1" dirty="0" smtClean="0">
                  <a:latin typeface="Calibri" pitchFamily="34" charset="0"/>
                  <a:cs typeface="Calibri" pitchFamily="34" charset="0"/>
                </a:rPr>
                <a:t>chip (ECC)</a:t>
              </a:r>
            </a:p>
          </p:txBody>
        </p:sp>
      </p:grpSp>
      <p:sp>
        <p:nvSpPr>
          <p:cNvPr id="24" name="Rectangle 23"/>
          <p:cNvSpPr/>
          <p:nvPr/>
        </p:nvSpPr>
        <p:spPr>
          <a:xfrm>
            <a:off x="3122342" y="2300034"/>
            <a:ext cx="2746026" cy="31571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sp>
        <p:nvSpPr>
          <p:cNvPr id="26" name="Rectangle 25"/>
          <p:cNvSpPr/>
          <p:nvPr/>
        </p:nvSpPr>
        <p:spPr>
          <a:xfrm>
            <a:off x="5955793" y="2300034"/>
            <a:ext cx="2746026" cy="31571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bg1"/>
              </a:solidFill>
            </a:endParaRPr>
          </a:p>
        </p:txBody>
      </p:sp>
      <p:grpSp>
        <p:nvGrpSpPr>
          <p:cNvPr id="27" name="Group 26"/>
          <p:cNvGrpSpPr/>
          <p:nvPr/>
        </p:nvGrpSpPr>
        <p:grpSpPr>
          <a:xfrm>
            <a:off x="486555" y="5581392"/>
            <a:ext cx="2770837" cy="726688"/>
            <a:chOff x="761618" y="5515879"/>
            <a:chExt cx="2770837" cy="726688"/>
          </a:xfrm>
        </p:grpSpPr>
        <p:sp>
          <p:nvSpPr>
            <p:cNvPr id="25" name="TextBox 24"/>
            <p:cNvSpPr txBox="1"/>
            <p:nvPr/>
          </p:nvSpPr>
          <p:spPr>
            <a:xfrm>
              <a:off x="761618" y="5694557"/>
              <a:ext cx="2044149" cy="369332"/>
            </a:xfrm>
            <a:prstGeom prst="rect">
              <a:avLst/>
            </a:prstGeom>
            <a:noFill/>
          </p:spPr>
          <p:txBody>
            <a:bodyPr wrap="none" rtlCol="0">
              <a:spAutoFit/>
            </a:bodyPr>
            <a:lstStyle/>
            <a:p>
              <a:pPr>
                <a:spcBef>
                  <a:spcPts val="300"/>
                </a:spcBef>
                <a:buClr>
                  <a:schemeClr val="bg2"/>
                </a:buClr>
              </a:pPr>
              <a:r>
                <a:rPr lang="en-US" dirty="0" smtClean="0"/>
                <a:t>Must have 8 chips</a:t>
              </a:r>
              <a:endParaRPr lang="en-US" dirty="0" smtClean="0"/>
            </a:p>
          </p:txBody>
        </p:sp>
        <p:pic>
          <p:nvPicPr>
            <p:cNvPr id="28" name="Picture 2" descr="C:\Users\gloh\AppData\Local\Microsoft\Windows\Temporary Internet Files\Content.IE5\UNDBA9DA\MC90044132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5767" y="5515879"/>
              <a:ext cx="726688" cy="726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3336317" y="5504522"/>
            <a:ext cx="2614723" cy="728367"/>
            <a:chOff x="917732" y="5515879"/>
            <a:chExt cx="2614723" cy="728367"/>
          </a:xfrm>
        </p:grpSpPr>
        <p:sp>
          <p:nvSpPr>
            <p:cNvPr id="31" name="TextBox 30"/>
            <p:cNvSpPr txBox="1"/>
            <p:nvPr/>
          </p:nvSpPr>
          <p:spPr>
            <a:xfrm>
              <a:off x="917732" y="5597915"/>
              <a:ext cx="2069797" cy="646331"/>
            </a:xfrm>
            <a:prstGeom prst="rect">
              <a:avLst/>
            </a:prstGeom>
            <a:noFill/>
          </p:spPr>
          <p:txBody>
            <a:bodyPr wrap="none" rtlCol="0">
              <a:spAutoFit/>
            </a:bodyPr>
            <a:lstStyle/>
            <a:p>
              <a:pPr>
                <a:spcBef>
                  <a:spcPts val="300"/>
                </a:spcBef>
                <a:buClr>
                  <a:schemeClr val="bg2"/>
                </a:buClr>
              </a:pPr>
              <a:r>
                <a:rPr lang="en-US" dirty="0" smtClean="0"/>
                <a:t>Not practical;</a:t>
              </a:r>
              <a:br>
                <a:rPr lang="en-US" dirty="0" smtClean="0"/>
              </a:br>
              <a:r>
                <a:rPr lang="en-US" dirty="0" smtClean="0"/>
                <a:t>Stacking concerns</a:t>
              </a:r>
              <a:endParaRPr lang="en-US" dirty="0" smtClean="0"/>
            </a:p>
          </p:txBody>
        </p:sp>
        <p:pic>
          <p:nvPicPr>
            <p:cNvPr id="32" name="Picture 2" descr="C:\Users\gloh\AppData\Local\Microsoft\Windows\Temporary Internet Files\Content.IE5\UNDBA9DA\MC90044132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5767" y="5515879"/>
              <a:ext cx="726688" cy="7266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p:cNvGrpSpPr/>
          <p:nvPr/>
        </p:nvGrpSpPr>
        <p:grpSpPr>
          <a:xfrm>
            <a:off x="6466764" y="5504522"/>
            <a:ext cx="1804417" cy="729669"/>
            <a:chOff x="1728038" y="5515879"/>
            <a:chExt cx="1804417" cy="729669"/>
          </a:xfrm>
        </p:grpSpPr>
        <p:sp>
          <p:nvSpPr>
            <p:cNvPr id="34" name="TextBox 33"/>
            <p:cNvSpPr txBox="1"/>
            <p:nvPr/>
          </p:nvSpPr>
          <p:spPr>
            <a:xfrm>
              <a:off x="1728038" y="5560745"/>
              <a:ext cx="1210588" cy="684803"/>
            </a:xfrm>
            <a:prstGeom prst="rect">
              <a:avLst/>
            </a:prstGeom>
            <a:noFill/>
          </p:spPr>
          <p:txBody>
            <a:bodyPr wrap="none" rtlCol="0">
              <a:spAutoFit/>
            </a:bodyPr>
            <a:lstStyle/>
            <a:p>
              <a:pPr>
                <a:spcBef>
                  <a:spcPts val="300"/>
                </a:spcBef>
                <a:buClr>
                  <a:schemeClr val="bg2"/>
                </a:buClr>
              </a:pPr>
              <a:r>
                <a:rPr lang="en-US" dirty="0" smtClean="0"/>
                <a:t>Wasteful</a:t>
              </a:r>
            </a:p>
            <a:p>
              <a:pPr>
                <a:spcBef>
                  <a:spcPts val="300"/>
                </a:spcBef>
                <a:buClr>
                  <a:schemeClr val="bg2"/>
                </a:buClr>
              </a:pPr>
              <a:r>
                <a:rPr lang="en-US" dirty="0" smtClean="0"/>
                <a:t>Extra cost</a:t>
              </a:r>
              <a:endParaRPr lang="en-US" dirty="0" smtClean="0"/>
            </a:p>
          </p:txBody>
        </p:sp>
        <p:pic>
          <p:nvPicPr>
            <p:cNvPr id="35" name="Picture 2" descr="C:\Users\gloh\AppData\Local\Microsoft\Windows\Temporary Internet Files\Content.IE5\UNDBA9DA\MC90044132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5767" y="5515879"/>
              <a:ext cx="726688" cy="7266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335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6" grpId="0" animBg="1"/>
      <p:bldP spid="2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Die-stacked DRAM Organization</a:t>
            </a:r>
            <a:endParaRPr lang="en-US" dirty="0"/>
          </a:p>
        </p:txBody>
      </p:sp>
      <p:sp>
        <p:nvSpPr>
          <p:cNvPr id="3" name="Content Placeholder 2"/>
          <p:cNvSpPr>
            <a:spLocks noGrp="1"/>
          </p:cNvSpPr>
          <p:nvPr>
            <p:ph idx="1"/>
          </p:nvPr>
        </p:nvSpPr>
        <p:spPr>
          <a:xfrm>
            <a:off x="156874" y="1097280"/>
            <a:ext cx="8229600" cy="402588"/>
          </a:xfrm>
        </p:spPr>
        <p:txBody>
          <a:bodyPr/>
          <a:lstStyle/>
          <a:p>
            <a:r>
              <a:rPr lang="en-US" dirty="0" smtClean="0"/>
              <a:t>“DIMM-style” ECC for stacked DRAM is expensive</a:t>
            </a:r>
            <a:endParaRPr lang="en-US" dirty="0"/>
          </a:p>
        </p:txBody>
      </p:sp>
      <p:grpSp>
        <p:nvGrpSpPr>
          <p:cNvPr id="4" name="Group 3"/>
          <p:cNvGrpSpPr/>
          <p:nvPr/>
        </p:nvGrpSpPr>
        <p:grpSpPr>
          <a:xfrm>
            <a:off x="495589" y="1499868"/>
            <a:ext cx="8175111" cy="3054944"/>
            <a:chOff x="495590" y="885288"/>
            <a:chExt cx="8175111" cy="4583031"/>
          </a:xfrm>
        </p:grpSpPr>
        <p:pic>
          <p:nvPicPr>
            <p:cNvPr id="5" name="Picture 4"/>
            <p:cNvPicPr>
              <a:picLocks noChangeAspect="1"/>
            </p:cNvPicPr>
            <p:nvPr/>
          </p:nvPicPr>
          <p:blipFill rotWithShape="1">
            <a:blip r:embed="rId2">
              <a:clrChange>
                <a:clrFrom>
                  <a:srgbClr val="FFFFFB"/>
                </a:clrFrom>
                <a:clrTo>
                  <a:srgbClr val="FFFFFB">
                    <a:alpha val="0"/>
                  </a:srgbClr>
                </a:clrTo>
              </a:clrChange>
              <a:extLst>
                <a:ext uri="{28A0092B-C50C-407E-A947-70E740481C1C}">
                  <a14:useLocalDpi xmlns:a14="http://schemas.microsoft.com/office/drawing/2010/main" val="0"/>
                </a:ext>
              </a:extLst>
            </a:blip>
            <a:srcRect l="25105" r="28095"/>
            <a:stretch/>
          </p:blipFill>
          <p:spPr>
            <a:xfrm>
              <a:off x="495590" y="885288"/>
              <a:ext cx="3855111" cy="4583031"/>
            </a:xfrm>
            <a:prstGeom prst="rect">
              <a:avLst/>
            </a:prstGeom>
            <a:ln>
              <a:noFill/>
            </a:ln>
          </p:spPr>
        </p:pic>
        <p:pic>
          <p:nvPicPr>
            <p:cNvPr id="6" name="Picture 5"/>
            <p:cNvPicPr>
              <a:picLocks noChangeAspect="1"/>
            </p:cNvPicPr>
            <p:nvPr/>
          </p:nvPicPr>
          <p:blipFill rotWithShape="1">
            <a:blip r:embed="rId3">
              <a:clrChange>
                <a:clrFrom>
                  <a:srgbClr val="FFFFFB"/>
                </a:clrFrom>
                <a:clrTo>
                  <a:srgbClr val="FFFFFB">
                    <a:alpha val="0"/>
                  </a:srgbClr>
                </a:clrTo>
              </a:clrChange>
              <a:extLst>
                <a:ext uri="{28A0092B-C50C-407E-A947-70E740481C1C}">
                  <a14:useLocalDpi xmlns:a14="http://schemas.microsoft.com/office/drawing/2010/main" val="0"/>
                </a:ext>
              </a:extLst>
            </a:blip>
            <a:srcRect l="25184" r="28016"/>
            <a:stretch/>
          </p:blipFill>
          <p:spPr>
            <a:xfrm>
              <a:off x="4815590" y="885288"/>
              <a:ext cx="3855111" cy="4583031"/>
            </a:xfrm>
            <a:prstGeom prst="rect">
              <a:avLst/>
            </a:prstGeom>
          </p:spPr>
        </p:pic>
        <p:sp>
          <p:nvSpPr>
            <p:cNvPr id="7" name="Freeform 6"/>
            <p:cNvSpPr/>
            <p:nvPr/>
          </p:nvSpPr>
          <p:spPr bwMode="auto">
            <a:xfrm>
              <a:off x="950400" y="2181600"/>
              <a:ext cx="252000" cy="2426400"/>
            </a:xfrm>
            <a:custGeom>
              <a:avLst/>
              <a:gdLst>
                <a:gd name="connsiteX0" fmla="*/ 216000 w 252000"/>
                <a:gd name="connsiteY0" fmla="*/ 0 h 2426400"/>
                <a:gd name="connsiteX1" fmla="*/ 0 w 252000"/>
                <a:gd name="connsiteY1" fmla="*/ 165600 h 2426400"/>
                <a:gd name="connsiteX2" fmla="*/ 252000 w 252000"/>
                <a:gd name="connsiteY2" fmla="*/ 2426400 h 2426400"/>
              </a:gdLst>
              <a:ahLst/>
              <a:cxnLst>
                <a:cxn ang="0">
                  <a:pos x="connsiteX0" y="connsiteY0"/>
                </a:cxn>
                <a:cxn ang="0">
                  <a:pos x="connsiteX1" y="connsiteY1"/>
                </a:cxn>
                <a:cxn ang="0">
                  <a:pos x="connsiteX2" y="connsiteY2"/>
                </a:cxn>
              </a:cxnLst>
              <a:rect l="l" t="t" r="r" b="b"/>
              <a:pathLst>
                <a:path w="252000" h="2426400">
                  <a:moveTo>
                    <a:pt x="216000" y="0"/>
                  </a:moveTo>
                  <a:lnTo>
                    <a:pt x="0" y="165600"/>
                  </a:lnTo>
                  <a:lnTo>
                    <a:pt x="252000" y="2426400"/>
                  </a:lnTo>
                </a:path>
              </a:pathLst>
            </a:custGeom>
            <a:noFill/>
            <a:ln w="76200" algn="ctr">
              <a:solidFill>
                <a:schemeClr val="tx1"/>
              </a:solidFill>
              <a:round/>
              <a:headEnd type="non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latin typeface="Calibri" pitchFamily="34" charset="0"/>
                <a:cs typeface="Calibri" pitchFamily="34" charset="0"/>
              </a:endParaRPr>
            </a:p>
          </p:txBody>
        </p:sp>
        <p:sp>
          <p:nvSpPr>
            <p:cNvPr id="8" name="TextBox 7"/>
            <p:cNvSpPr txBox="1"/>
            <p:nvPr/>
          </p:nvSpPr>
          <p:spPr>
            <a:xfrm>
              <a:off x="911294" y="4608000"/>
              <a:ext cx="657552" cy="554072"/>
            </a:xfrm>
            <a:prstGeom prst="rect">
              <a:avLst/>
            </a:prstGeom>
            <a:noFill/>
          </p:spPr>
          <p:txBody>
            <a:bodyPr wrap="none" rtlCol="0">
              <a:spAutoFit/>
            </a:bodyPr>
            <a:lstStyle/>
            <a:p>
              <a:r>
                <a:rPr lang="en-US" dirty="0" smtClean="0">
                  <a:latin typeface="Calibri" pitchFamily="34" charset="0"/>
                  <a:cs typeface="Calibri" pitchFamily="34" charset="0"/>
                </a:rPr>
                <a:t>128b</a:t>
              </a:r>
            </a:p>
          </p:txBody>
        </p:sp>
        <p:sp>
          <p:nvSpPr>
            <p:cNvPr id="9" name="TextBox 8"/>
            <p:cNvSpPr txBox="1"/>
            <p:nvPr/>
          </p:nvSpPr>
          <p:spPr>
            <a:xfrm>
              <a:off x="4458541" y="4608000"/>
              <a:ext cx="540533" cy="554072"/>
            </a:xfrm>
            <a:prstGeom prst="rect">
              <a:avLst/>
            </a:prstGeom>
            <a:noFill/>
          </p:spPr>
          <p:txBody>
            <a:bodyPr wrap="none" rtlCol="0">
              <a:spAutoFit/>
            </a:bodyPr>
            <a:lstStyle/>
            <a:p>
              <a:r>
                <a:rPr lang="en-US" dirty="0" smtClean="0">
                  <a:latin typeface="Calibri" pitchFamily="34" charset="0"/>
                  <a:cs typeface="Calibri" pitchFamily="34" charset="0"/>
                </a:rPr>
                <a:t>32b</a:t>
              </a:r>
            </a:p>
          </p:txBody>
        </p:sp>
        <p:sp>
          <p:nvSpPr>
            <p:cNvPr id="10" name="TextBox 9"/>
            <p:cNvSpPr txBox="1"/>
            <p:nvPr/>
          </p:nvSpPr>
          <p:spPr>
            <a:xfrm>
              <a:off x="4933161" y="4596133"/>
              <a:ext cx="540533" cy="554072"/>
            </a:xfrm>
            <a:prstGeom prst="rect">
              <a:avLst/>
            </a:prstGeom>
            <a:noFill/>
          </p:spPr>
          <p:txBody>
            <a:bodyPr wrap="none" rtlCol="0">
              <a:spAutoFit/>
            </a:bodyPr>
            <a:lstStyle/>
            <a:p>
              <a:r>
                <a:rPr lang="en-US" dirty="0" smtClean="0">
                  <a:latin typeface="Calibri" pitchFamily="34" charset="0"/>
                  <a:cs typeface="Calibri" pitchFamily="34" charset="0"/>
                </a:rPr>
                <a:t>32b</a:t>
              </a:r>
            </a:p>
          </p:txBody>
        </p:sp>
        <p:sp>
          <p:nvSpPr>
            <p:cNvPr id="11" name="TextBox 10"/>
            <p:cNvSpPr txBox="1"/>
            <p:nvPr/>
          </p:nvSpPr>
          <p:spPr>
            <a:xfrm>
              <a:off x="5335781" y="4596133"/>
              <a:ext cx="540533" cy="554072"/>
            </a:xfrm>
            <a:prstGeom prst="rect">
              <a:avLst/>
            </a:prstGeom>
            <a:noFill/>
          </p:spPr>
          <p:txBody>
            <a:bodyPr wrap="none" rtlCol="0">
              <a:spAutoFit/>
            </a:bodyPr>
            <a:lstStyle/>
            <a:p>
              <a:r>
                <a:rPr lang="en-US" dirty="0" smtClean="0">
                  <a:latin typeface="Calibri" pitchFamily="34" charset="0"/>
                  <a:cs typeface="Calibri" pitchFamily="34" charset="0"/>
                </a:rPr>
                <a:t>32b</a:t>
              </a:r>
            </a:p>
          </p:txBody>
        </p:sp>
        <p:sp>
          <p:nvSpPr>
            <p:cNvPr id="12" name="TextBox 11"/>
            <p:cNvSpPr txBox="1"/>
            <p:nvPr/>
          </p:nvSpPr>
          <p:spPr>
            <a:xfrm>
              <a:off x="5745600" y="4600801"/>
              <a:ext cx="540533" cy="554072"/>
            </a:xfrm>
            <a:prstGeom prst="rect">
              <a:avLst/>
            </a:prstGeom>
            <a:noFill/>
          </p:spPr>
          <p:txBody>
            <a:bodyPr wrap="none" rtlCol="0">
              <a:spAutoFit/>
            </a:bodyPr>
            <a:lstStyle/>
            <a:p>
              <a:r>
                <a:rPr lang="en-US" dirty="0" smtClean="0">
                  <a:latin typeface="Calibri" pitchFamily="34" charset="0"/>
                  <a:cs typeface="Calibri" pitchFamily="34" charset="0"/>
                </a:rPr>
                <a:t>32b</a:t>
              </a:r>
            </a:p>
          </p:txBody>
        </p:sp>
        <p:sp>
          <p:nvSpPr>
            <p:cNvPr id="15" name="Freeform 14"/>
            <p:cNvSpPr/>
            <p:nvPr/>
          </p:nvSpPr>
          <p:spPr bwMode="auto">
            <a:xfrm>
              <a:off x="4680000" y="2188800"/>
              <a:ext cx="885600" cy="2390400"/>
            </a:xfrm>
            <a:custGeom>
              <a:avLst/>
              <a:gdLst>
                <a:gd name="connsiteX0" fmla="*/ 885600 w 885600"/>
                <a:gd name="connsiteY0" fmla="*/ 0 h 2383200"/>
                <a:gd name="connsiteX1" fmla="*/ 0 w 885600"/>
                <a:gd name="connsiteY1" fmla="*/ 691200 h 2383200"/>
                <a:gd name="connsiteX2" fmla="*/ 187200 w 885600"/>
                <a:gd name="connsiteY2" fmla="*/ 2383200 h 2383200"/>
                <a:gd name="connsiteX0" fmla="*/ 885600 w 885600"/>
                <a:gd name="connsiteY0" fmla="*/ 0 h 2390400"/>
                <a:gd name="connsiteX1" fmla="*/ 0 w 885600"/>
                <a:gd name="connsiteY1" fmla="*/ 691200 h 2390400"/>
                <a:gd name="connsiteX2" fmla="*/ 21600 w 885600"/>
                <a:gd name="connsiteY2" fmla="*/ 2390400 h 2390400"/>
              </a:gdLst>
              <a:ahLst/>
              <a:cxnLst>
                <a:cxn ang="0">
                  <a:pos x="connsiteX0" y="connsiteY0"/>
                </a:cxn>
                <a:cxn ang="0">
                  <a:pos x="connsiteX1" y="connsiteY1"/>
                </a:cxn>
                <a:cxn ang="0">
                  <a:pos x="connsiteX2" y="connsiteY2"/>
                </a:cxn>
              </a:cxnLst>
              <a:rect l="l" t="t" r="r" b="b"/>
              <a:pathLst>
                <a:path w="885600" h="2390400">
                  <a:moveTo>
                    <a:pt x="885600" y="0"/>
                  </a:moveTo>
                  <a:lnTo>
                    <a:pt x="0" y="691200"/>
                  </a:lnTo>
                  <a:lnTo>
                    <a:pt x="21600" y="2390400"/>
                  </a:lnTo>
                </a:path>
              </a:pathLst>
            </a:custGeom>
            <a:noFill/>
            <a:ln w="25400" algn="ctr">
              <a:solidFill>
                <a:schemeClr val="tx1"/>
              </a:solidFill>
              <a:round/>
              <a:headEnd type="non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latin typeface="Calibri" pitchFamily="34" charset="0"/>
                <a:cs typeface="Calibri" pitchFamily="34" charset="0"/>
              </a:endParaRPr>
            </a:p>
          </p:txBody>
        </p:sp>
        <p:sp>
          <p:nvSpPr>
            <p:cNvPr id="16" name="Freeform 15"/>
            <p:cNvSpPr/>
            <p:nvPr/>
          </p:nvSpPr>
          <p:spPr bwMode="auto">
            <a:xfrm>
              <a:off x="5918400" y="4183200"/>
              <a:ext cx="144000" cy="446400"/>
            </a:xfrm>
            <a:custGeom>
              <a:avLst/>
              <a:gdLst>
                <a:gd name="connsiteX0" fmla="*/ 144000 w 144000"/>
                <a:gd name="connsiteY0" fmla="*/ 0 h 439200"/>
                <a:gd name="connsiteX1" fmla="*/ 0 w 144000"/>
                <a:gd name="connsiteY1" fmla="*/ 172800 h 439200"/>
                <a:gd name="connsiteX2" fmla="*/ 50400 w 144000"/>
                <a:gd name="connsiteY2" fmla="*/ 439200 h 439200"/>
                <a:gd name="connsiteX0" fmla="*/ 144000 w 144000"/>
                <a:gd name="connsiteY0" fmla="*/ 0 h 446400"/>
                <a:gd name="connsiteX1" fmla="*/ 0 w 144000"/>
                <a:gd name="connsiteY1" fmla="*/ 172800 h 446400"/>
                <a:gd name="connsiteX2" fmla="*/ 14400 w 144000"/>
                <a:gd name="connsiteY2" fmla="*/ 446400 h 446400"/>
              </a:gdLst>
              <a:ahLst/>
              <a:cxnLst>
                <a:cxn ang="0">
                  <a:pos x="connsiteX0" y="connsiteY0"/>
                </a:cxn>
                <a:cxn ang="0">
                  <a:pos x="connsiteX1" y="connsiteY1"/>
                </a:cxn>
                <a:cxn ang="0">
                  <a:pos x="connsiteX2" y="connsiteY2"/>
                </a:cxn>
              </a:cxnLst>
              <a:rect l="l" t="t" r="r" b="b"/>
              <a:pathLst>
                <a:path w="144000" h="446400">
                  <a:moveTo>
                    <a:pt x="144000" y="0"/>
                  </a:moveTo>
                  <a:lnTo>
                    <a:pt x="0" y="172800"/>
                  </a:lnTo>
                  <a:lnTo>
                    <a:pt x="14400" y="446400"/>
                  </a:lnTo>
                </a:path>
              </a:pathLst>
            </a:custGeom>
            <a:noFill/>
            <a:ln w="25400" algn="ctr">
              <a:solidFill>
                <a:schemeClr val="tx1"/>
              </a:solidFill>
              <a:round/>
              <a:headEnd type="non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latin typeface="Calibri" pitchFamily="34" charset="0"/>
                <a:cs typeface="Calibri" pitchFamily="34" charset="0"/>
              </a:endParaRPr>
            </a:p>
          </p:txBody>
        </p:sp>
        <p:sp>
          <p:nvSpPr>
            <p:cNvPr id="17" name="Freeform 16"/>
            <p:cNvSpPr/>
            <p:nvPr/>
          </p:nvSpPr>
          <p:spPr bwMode="auto">
            <a:xfrm>
              <a:off x="5572800" y="3535200"/>
              <a:ext cx="187200" cy="1080000"/>
            </a:xfrm>
            <a:custGeom>
              <a:avLst/>
              <a:gdLst>
                <a:gd name="connsiteX0" fmla="*/ 187200 w 187200"/>
                <a:gd name="connsiteY0" fmla="*/ 0 h 1080000"/>
                <a:gd name="connsiteX1" fmla="*/ 0 w 187200"/>
                <a:gd name="connsiteY1" fmla="*/ 216000 h 1080000"/>
                <a:gd name="connsiteX2" fmla="*/ 28800 w 187200"/>
                <a:gd name="connsiteY2" fmla="*/ 1080000 h 1080000"/>
              </a:gdLst>
              <a:ahLst/>
              <a:cxnLst>
                <a:cxn ang="0">
                  <a:pos x="connsiteX0" y="connsiteY0"/>
                </a:cxn>
                <a:cxn ang="0">
                  <a:pos x="connsiteX1" y="connsiteY1"/>
                </a:cxn>
                <a:cxn ang="0">
                  <a:pos x="connsiteX2" y="connsiteY2"/>
                </a:cxn>
              </a:cxnLst>
              <a:rect l="l" t="t" r="r" b="b"/>
              <a:pathLst>
                <a:path w="187200" h="1080000">
                  <a:moveTo>
                    <a:pt x="187200" y="0"/>
                  </a:moveTo>
                  <a:lnTo>
                    <a:pt x="0" y="216000"/>
                  </a:lnTo>
                  <a:lnTo>
                    <a:pt x="28800" y="1080000"/>
                  </a:lnTo>
                </a:path>
              </a:pathLst>
            </a:custGeom>
            <a:noFill/>
            <a:ln w="25400" algn="ctr">
              <a:solidFill>
                <a:schemeClr val="tx1"/>
              </a:solidFill>
              <a:round/>
              <a:headEnd type="non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latin typeface="Calibri" pitchFamily="34" charset="0"/>
                <a:cs typeface="Calibri" pitchFamily="34" charset="0"/>
              </a:endParaRPr>
            </a:p>
          </p:txBody>
        </p:sp>
        <p:sp>
          <p:nvSpPr>
            <p:cNvPr id="18" name="Freeform 17"/>
            <p:cNvSpPr/>
            <p:nvPr/>
          </p:nvSpPr>
          <p:spPr bwMode="auto">
            <a:xfrm>
              <a:off x="5205600" y="2887200"/>
              <a:ext cx="410400" cy="1706400"/>
            </a:xfrm>
            <a:custGeom>
              <a:avLst/>
              <a:gdLst>
                <a:gd name="connsiteX0" fmla="*/ 410400 w 410400"/>
                <a:gd name="connsiteY0" fmla="*/ 0 h 1706400"/>
                <a:gd name="connsiteX1" fmla="*/ 0 w 410400"/>
                <a:gd name="connsiteY1" fmla="*/ 439200 h 1706400"/>
                <a:gd name="connsiteX2" fmla="*/ 7200 w 410400"/>
                <a:gd name="connsiteY2" fmla="*/ 1706400 h 1706400"/>
              </a:gdLst>
              <a:ahLst/>
              <a:cxnLst>
                <a:cxn ang="0">
                  <a:pos x="connsiteX0" y="connsiteY0"/>
                </a:cxn>
                <a:cxn ang="0">
                  <a:pos x="connsiteX1" y="connsiteY1"/>
                </a:cxn>
                <a:cxn ang="0">
                  <a:pos x="connsiteX2" y="connsiteY2"/>
                </a:cxn>
              </a:cxnLst>
              <a:rect l="l" t="t" r="r" b="b"/>
              <a:pathLst>
                <a:path w="410400" h="1706400">
                  <a:moveTo>
                    <a:pt x="410400" y="0"/>
                  </a:moveTo>
                  <a:lnTo>
                    <a:pt x="0" y="439200"/>
                  </a:lnTo>
                  <a:lnTo>
                    <a:pt x="7200" y="1706400"/>
                  </a:lnTo>
                </a:path>
              </a:pathLst>
            </a:custGeom>
            <a:noFill/>
            <a:ln w="25400" algn="ctr">
              <a:solidFill>
                <a:schemeClr val="tx1"/>
              </a:solidFill>
              <a:round/>
              <a:headEnd type="none" w="med" len="med"/>
              <a:tailEnd type="triangle" w="med" len="med"/>
            </a:ln>
            <a:effectLst>
              <a:outerShdw blurRad="50800" dist="38100" dir="5400000" algn="t" rotWithShape="0">
                <a:prstClr val="black">
                  <a:alpha val="40000"/>
                </a:prstClr>
              </a:outerShdw>
            </a:effectLst>
          </p:spPr>
          <p:txBody>
            <a:bodyPr rtlCol="0" anchor="ctr"/>
            <a:lstStyle/>
            <a:p>
              <a:pPr algn="ctr"/>
              <a:endParaRPr lang="en-US">
                <a:latin typeface="Calibri" pitchFamily="34" charset="0"/>
                <a:cs typeface="Calibri" pitchFamily="34" charset="0"/>
              </a:endParaRPr>
            </a:p>
          </p:txBody>
        </p:sp>
      </p:grpSp>
      <p:sp>
        <p:nvSpPr>
          <p:cNvPr id="19" name="Content Placeholder 2"/>
          <p:cNvSpPr txBox="1">
            <a:spLocks/>
          </p:cNvSpPr>
          <p:nvPr/>
        </p:nvSpPr>
        <p:spPr>
          <a:xfrm>
            <a:off x="235900" y="4416627"/>
            <a:ext cx="3823144" cy="2021344"/>
          </a:xfrm>
          <a:prstGeom prst="rect">
            <a:avLst/>
          </a:prstGeom>
        </p:spPr>
        <p:txBody>
          <a:bodyPr vert="horz" lIns="91440" tIns="45720" rIns="91440" bIns="45720" rtlCol="0">
            <a:normAutofit lnSpcReduction="10000"/>
          </a:bodyPr>
          <a:lstStyle>
            <a:lvl1pPr marL="168275" indent="-168275" algn="l" defTabSz="914400" rtl="0" eaLnBrk="1" latinLnBrk="0" hangingPunct="1">
              <a:spcBef>
                <a:spcPts val="800"/>
              </a:spcBef>
              <a:spcAft>
                <a:spcPts val="0"/>
              </a:spcAft>
              <a:buClr>
                <a:schemeClr val="bg2"/>
              </a:buClr>
              <a:buFont typeface="Wingdings 3" pitchFamily="18" charset="2"/>
              <a:buChar char="}"/>
              <a:defRPr sz="18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2"/>
              </a:buClr>
              <a:buFont typeface="Arial" pitchFamily="34" charset="0"/>
              <a:buChar char="•"/>
              <a:defRPr sz="1400" kern="1200" baseline="0">
                <a:solidFill>
                  <a:schemeClr val="tx1"/>
                </a:solidFill>
                <a:latin typeface="+mn-lt"/>
                <a:ea typeface="+mn-ea"/>
                <a:cs typeface="+mn-cs"/>
              </a:defRPr>
            </a:lvl3pPr>
            <a:lvl4pPr marL="1371600" indent="-18288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3D DRAM uses wide buses</a:t>
            </a:r>
          </a:p>
          <a:p>
            <a:pPr lvl="1"/>
            <a:r>
              <a:rPr lang="en-US" dirty="0" smtClean="0"/>
              <a:t>E.g., JEDEC HBM has eight independent 128-bit channels</a:t>
            </a:r>
          </a:p>
          <a:p>
            <a:r>
              <a:rPr lang="en-US" dirty="0" smtClean="0"/>
              <a:t>Single-point of failure</a:t>
            </a:r>
          </a:p>
          <a:p>
            <a:pPr lvl="1"/>
            <a:r>
              <a:rPr lang="en-US" dirty="0" smtClean="0"/>
              <a:t>Chip-kill works because data are spread out over multiple physical units of failure</a:t>
            </a:r>
            <a:endParaRPr lang="en-US" dirty="0"/>
          </a:p>
        </p:txBody>
      </p:sp>
      <p:sp>
        <p:nvSpPr>
          <p:cNvPr id="20" name="Content Placeholder 2"/>
          <p:cNvSpPr txBox="1">
            <a:spLocks/>
          </p:cNvSpPr>
          <p:nvPr/>
        </p:nvSpPr>
        <p:spPr>
          <a:xfrm>
            <a:off x="4596250" y="4647086"/>
            <a:ext cx="4074449" cy="1434046"/>
          </a:xfrm>
          <a:prstGeom prst="rect">
            <a:avLst/>
          </a:prstGeom>
        </p:spPr>
        <p:txBody>
          <a:bodyPr vert="horz" lIns="91440" tIns="45720" rIns="91440" bIns="45720" rtlCol="0">
            <a:normAutofit/>
          </a:bodyPr>
          <a:lstStyle>
            <a:lvl1pPr marL="168275" indent="-168275" algn="l" defTabSz="914400" rtl="0" eaLnBrk="1" latinLnBrk="0" hangingPunct="1">
              <a:spcBef>
                <a:spcPts val="800"/>
              </a:spcBef>
              <a:spcAft>
                <a:spcPts val="0"/>
              </a:spcAft>
              <a:buClr>
                <a:schemeClr val="bg2"/>
              </a:buClr>
              <a:buFont typeface="Wingdings 3" pitchFamily="18" charset="2"/>
              <a:buChar char="}"/>
              <a:defRPr sz="1800" kern="1200">
                <a:solidFill>
                  <a:schemeClr val="tx1"/>
                </a:solidFill>
                <a:latin typeface="+mn-lt"/>
                <a:ea typeface="+mn-ea"/>
                <a:cs typeface="+mn-cs"/>
              </a:defRPr>
            </a:lvl1pPr>
            <a:lvl2pPr marL="548640" indent="-180975" algn="l" defTabSz="914400" rtl="0" eaLnBrk="1" latinLnBrk="0" hangingPunct="1">
              <a:spcBef>
                <a:spcPts val="300"/>
              </a:spcBef>
              <a:spcAft>
                <a:spcPts val="0"/>
              </a:spcAft>
              <a:buFont typeface="Arial" pitchFamily="34" charset="0"/>
              <a:buChar char="–"/>
              <a:defRPr sz="1600" kern="1200">
                <a:solidFill>
                  <a:schemeClr val="tx1"/>
                </a:solidFill>
                <a:latin typeface="+mn-lt"/>
                <a:ea typeface="+mn-ea"/>
                <a:cs typeface="+mn-cs"/>
              </a:defRPr>
            </a:lvl2pPr>
            <a:lvl3pPr marL="914400" indent="-168275" algn="l" defTabSz="914400" rtl="0" eaLnBrk="1" latinLnBrk="0" hangingPunct="1">
              <a:spcBef>
                <a:spcPts val="300"/>
              </a:spcBef>
              <a:spcAft>
                <a:spcPts val="0"/>
              </a:spcAft>
              <a:buClr>
                <a:schemeClr val="tx2"/>
              </a:buClr>
              <a:buFont typeface="Arial" pitchFamily="34" charset="0"/>
              <a:buChar char="•"/>
              <a:defRPr sz="1400" kern="1200" baseline="0">
                <a:solidFill>
                  <a:schemeClr val="tx1"/>
                </a:solidFill>
                <a:latin typeface="+mn-lt"/>
                <a:ea typeface="+mn-ea"/>
                <a:cs typeface="+mn-cs"/>
              </a:defRPr>
            </a:lvl3pPr>
            <a:lvl4pPr marL="1371600" indent="-18288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645920" indent="-164592" algn="l" defTabSz="914400" rtl="0" eaLnBrk="1" latinLnBrk="0" hangingPunct="1">
              <a:spcBef>
                <a:spcPts val="300"/>
              </a:spcBef>
              <a:buClr>
                <a:schemeClr val="tx1"/>
              </a:buClr>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Accessing multiple chips</a:t>
            </a:r>
          </a:p>
          <a:p>
            <a:pPr lvl="1"/>
            <a:r>
              <a:rPr lang="en-US" dirty="0" smtClean="0"/>
              <a:t>Wastes channel/command BW</a:t>
            </a:r>
          </a:p>
          <a:p>
            <a:pPr lvl="1"/>
            <a:r>
              <a:rPr lang="en-US" dirty="0" smtClean="0"/>
              <a:t>Reduces opportunities for BLP</a:t>
            </a:r>
          </a:p>
          <a:p>
            <a:pPr lvl="1"/>
            <a:r>
              <a:rPr lang="en-US" dirty="0" smtClean="0"/>
              <a:t>Wastes power (multiple activations)</a:t>
            </a:r>
            <a:endParaRPr lang="en-US" dirty="0"/>
          </a:p>
        </p:txBody>
      </p:sp>
    </p:spTree>
    <p:extLst>
      <p:ext uri="{BB962C8B-B14F-4D97-AF65-F5344CB8AC3E}">
        <p14:creationId xmlns:p14="http://schemas.microsoft.com/office/powerpoint/2010/main" val="269321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 Slide</a:t>
            </a:r>
            <a:endParaRPr lang="en-US" dirty="0"/>
          </a:p>
        </p:txBody>
      </p:sp>
      <p:sp>
        <p:nvSpPr>
          <p:cNvPr id="3" name="Content Placeholder 2"/>
          <p:cNvSpPr>
            <a:spLocks noGrp="1"/>
          </p:cNvSpPr>
          <p:nvPr>
            <p:ph idx="1"/>
          </p:nvPr>
        </p:nvSpPr>
        <p:spPr/>
        <p:txBody>
          <a:bodyPr/>
          <a:lstStyle/>
          <a:p>
            <a:r>
              <a:rPr lang="en-US" dirty="0" smtClean="0"/>
              <a:t>Comprehensive error-detection and correction for DRAM caches</a:t>
            </a:r>
          </a:p>
          <a:p>
            <a:pPr lvl="1"/>
            <a:r>
              <a:rPr lang="en-US" dirty="0" smtClean="0"/>
              <a:t>Basic error correction: all single-bit upsets correctable</a:t>
            </a:r>
          </a:p>
          <a:p>
            <a:pPr lvl="1"/>
            <a:r>
              <a:rPr lang="en-US" dirty="0" smtClean="0"/>
              <a:t>Coarse-grain error correction: 99.9993% of single-column, row, and bank failures</a:t>
            </a:r>
          </a:p>
          <a:p>
            <a:pPr lvl="1"/>
            <a:r>
              <a:rPr lang="en-US" dirty="0" smtClean="0"/>
              <a:t>Superior SDC protection: 5 orders of magnitude reduction in SDC FIT rate compared to basic SECDED ECC</a:t>
            </a:r>
          </a:p>
          <a:p>
            <a:r>
              <a:rPr lang="en-US" dirty="0" smtClean="0"/>
              <a:t>Many existing techniques, synthesized specifically for DRAM caches</a:t>
            </a:r>
          </a:p>
          <a:p>
            <a:pPr lvl="1"/>
            <a:r>
              <a:rPr lang="en-US" dirty="0" smtClean="0"/>
              <a:t>Basic SEC (no extra detection) for common single-bit upsets</a:t>
            </a:r>
          </a:p>
          <a:p>
            <a:pPr lvl="1"/>
            <a:r>
              <a:rPr lang="en-US" dirty="0" smtClean="0"/>
              <a:t>CRC for very strong multi-bit detection</a:t>
            </a:r>
          </a:p>
          <a:p>
            <a:pPr lvl="1"/>
            <a:r>
              <a:rPr lang="en-US" dirty="0" smtClean="0"/>
              <a:t>Address/index hashing for decoder failure detection</a:t>
            </a:r>
          </a:p>
          <a:p>
            <a:pPr lvl="1"/>
            <a:r>
              <a:rPr lang="en-US" dirty="0" smtClean="0"/>
              <a:t>Duplicate-on-Write: RAID1-like approach for correction</a:t>
            </a:r>
          </a:p>
          <a:p>
            <a:r>
              <a:rPr lang="en-US" dirty="0" smtClean="0"/>
              <a:t>Low-cost, Flexible, and General</a:t>
            </a:r>
          </a:p>
          <a:p>
            <a:pPr lvl="1"/>
            <a:r>
              <a:rPr lang="en-US" dirty="0" smtClean="0"/>
              <a:t>Works with </a:t>
            </a:r>
            <a:r>
              <a:rPr lang="en-US" b="1" dirty="0" smtClean="0"/>
              <a:t>non-ECC</a:t>
            </a:r>
            <a:r>
              <a:rPr lang="en-US" dirty="0" smtClean="0"/>
              <a:t>, unmodified stacked DRAM</a:t>
            </a:r>
          </a:p>
          <a:p>
            <a:pPr lvl="2"/>
            <a:r>
              <a:rPr lang="en-US" dirty="0" smtClean="0"/>
              <a:t>HBM-like interface used in this study</a:t>
            </a:r>
          </a:p>
          <a:p>
            <a:pPr lvl="1"/>
            <a:r>
              <a:rPr lang="en-US" dirty="0" smtClean="0"/>
              <a:t>Can be optionally enabled for different market segments/needs</a:t>
            </a:r>
          </a:p>
          <a:p>
            <a:pPr lvl="1"/>
            <a:r>
              <a:rPr lang="en-US" dirty="0" smtClean="0"/>
              <a:t>A specific design is presented, but this is a </a:t>
            </a:r>
            <a:r>
              <a:rPr lang="en-US" b="1" i="1" dirty="0" smtClean="0"/>
              <a:t>general framework</a:t>
            </a:r>
            <a:r>
              <a:rPr lang="en-US" dirty="0" smtClean="0"/>
              <a:t> to support RAS in DRAM caches</a:t>
            </a:r>
            <a:endParaRPr lang="en-US" dirty="0"/>
          </a:p>
        </p:txBody>
      </p:sp>
    </p:spTree>
    <p:extLst>
      <p:ext uri="{BB962C8B-B14F-4D97-AF65-F5344CB8AC3E}">
        <p14:creationId xmlns:p14="http://schemas.microsoft.com/office/powerpoint/2010/main" val="3715766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Basic Error Detection and Correction</a:t>
            </a:r>
            <a:endParaRPr lang="en-US" dirty="0"/>
          </a:p>
        </p:txBody>
      </p:sp>
    </p:spTree>
    <p:extLst>
      <p:ext uri="{BB962C8B-B14F-4D97-AF65-F5344CB8AC3E}">
        <p14:creationId xmlns:p14="http://schemas.microsoft.com/office/powerpoint/2010/main" val="439037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2013 AMD White">
      <a:dk1>
        <a:srgbClr val="FFFFFF"/>
      </a:dk1>
      <a:lt1>
        <a:srgbClr val="262626"/>
      </a:lt1>
      <a:dk2>
        <a:srgbClr val="009966"/>
      </a:dk2>
      <a:lt2>
        <a:srgbClr val="807F82"/>
      </a:lt2>
      <a:accent1>
        <a:srgbClr val="D31919"/>
      </a:accent1>
      <a:accent2>
        <a:srgbClr val="767DC5"/>
      </a:accent2>
      <a:accent3>
        <a:srgbClr val="FC6500"/>
      </a:accent3>
      <a:accent4>
        <a:srgbClr val="00829B"/>
      </a:accent4>
      <a:accent5>
        <a:srgbClr val="FCD116"/>
      </a:accent5>
      <a:accent6>
        <a:srgbClr val="3F3F3F"/>
      </a:accent6>
      <a:hlink>
        <a:srgbClr val="009966"/>
      </a:hlink>
      <a:folHlink>
        <a:srgbClr val="807F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indent="-164592">
          <a:spcBef>
            <a:spcPts val="300"/>
          </a:spcBef>
          <a:buClr>
            <a:schemeClr val="bg2"/>
          </a:buClr>
          <a:buFont typeface="Wingdings 3" pitchFamily="18" charset="2"/>
          <a:buChar cha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B1B7A46415B40BFB5FA6C8004ECA5" ma:contentTypeVersion="1" ma:contentTypeDescription="Create a new document." ma:contentTypeScope="" ma:versionID="ac3b19f409d7e963cd80e4dcd1b829f4">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7DCECAA-5E0F-4257-813E-A1A9346AC5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165F4BE-CBDD-46A5-8FE4-A6D467FCE081}">
  <ds:schemaRefs>
    <ds:schemaRef ds:uri="http://schemas.microsoft.com/sharepoint/v3/contenttype/forms"/>
  </ds:schemaRefs>
</ds:datastoreItem>
</file>

<file path=customXml/itemProps3.xml><?xml version="1.0" encoding="utf-8"?>
<ds:datastoreItem xmlns:ds="http://schemas.openxmlformats.org/officeDocument/2006/customXml" ds:itemID="{60AF1AB6-17CF-4FAE-9419-38E1FB897109}">
  <ds:schemaRef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blank</Template>
  <TotalTime>4747</TotalTime>
  <Words>1734</Words>
  <Application>Microsoft Office PowerPoint</Application>
  <PresentationFormat>On-screen Show (4:3)</PresentationFormat>
  <Paragraphs>350</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vt:lpstr>
      <vt:lpstr>Resilient Die-stacked DRAM Caches</vt:lpstr>
      <vt:lpstr>Die-stacked Memory</vt:lpstr>
      <vt:lpstr>Serviceability</vt:lpstr>
      <vt:lpstr>RAS Needs in High-Availability Systems</vt:lpstr>
      <vt:lpstr>Flexibility and Cost</vt:lpstr>
      <vt:lpstr>How to Add 12.5% Storage to 3D DRAM?</vt:lpstr>
      <vt:lpstr>Die-stacked DRAM Organization</vt:lpstr>
      <vt:lpstr>Executive Summary Slide</vt:lpstr>
      <vt:lpstr>Basic Error Detection and Correction</vt:lpstr>
      <vt:lpstr>DRAM Cache Review</vt:lpstr>
      <vt:lpstr>Embedding ECC in a Row</vt:lpstr>
      <vt:lpstr>Enhancing Error Detection (for SDC)</vt:lpstr>
      <vt:lpstr>Performance Impact</vt:lpstr>
      <vt:lpstr>Coarse-Grain Failures</vt:lpstr>
      <vt:lpstr>Types of Failures</vt:lpstr>
      <vt:lpstr>First Step: Detection</vt:lpstr>
      <vt:lpstr>First Step: Detection</vt:lpstr>
      <vt:lpstr>Inspiration From Disk: RAID-1</vt:lpstr>
      <vt:lpstr>Duplicate-on-Write</vt:lpstr>
      <vt:lpstr>Performance Impact</vt:lpstr>
      <vt:lpstr>Other Performance breakdowns</vt:lpstr>
      <vt:lpstr>Failures at Scale</vt:lpstr>
      <vt:lpstr>Summary &amp; Conclusions</vt:lpstr>
      <vt:lpstr>Generality</vt:lpstr>
      <vt:lpstr>Other Directions</vt:lpstr>
      <vt:lpstr>Summary</vt:lpstr>
      <vt:lpstr>Disclaimer &amp; Attribution</vt:lpstr>
    </vt:vector>
  </TitlesOfParts>
  <Company>Advanced Micro Devices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Gabriel H. Loh</dc:creator>
  <cp:lastModifiedBy>Gabriel H. Loh</cp:lastModifiedBy>
  <cp:revision>49</cp:revision>
  <dcterms:created xsi:type="dcterms:W3CDTF">2013-06-03T16:35:54Z</dcterms:created>
  <dcterms:modified xsi:type="dcterms:W3CDTF">2013-06-06T23:43:42Z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0x010100D34B1B7A46415B40BFB5FA6C8004ECA5</vt:lpwstr>
  </property>
</Properties>
</file>